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301" r:id="rId3"/>
    <p:sldId id="307" r:id="rId4"/>
    <p:sldId id="293" r:id="rId5"/>
    <p:sldId id="297" r:id="rId6"/>
    <p:sldId id="298" r:id="rId7"/>
    <p:sldId id="300" r:id="rId8"/>
    <p:sldId id="308" r:id="rId9"/>
    <p:sldId id="309" r:id="rId10"/>
    <p:sldId id="290" r:id="rId11"/>
    <p:sldId id="295" r:id="rId12"/>
    <p:sldId id="296" r:id="rId13"/>
    <p:sldId id="302" r:id="rId14"/>
    <p:sldId id="304" r:id="rId15"/>
    <p:sldId id="306" r:id="rId16"/>
    <p:sldId id="286" r:id="rId1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43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74" autoAdjust="0"/>
    <p:restoredTop sz="94660"/>
  </p:normalViewPr>
  <p:slideViewPr>
    <p:cSldViewPr snapToGrid="0">
      <p:cViewPr varScale="1">
        <p:scale>
          <a:sx n="99" d="100"/>
          <a:sy n="99" d="100"/>
        </p:scale>
        <p:origin x="192" y="91"/>
      </p:cViewPr>
      <p:guideLst/>
    </p:cSldViewPr>
  </p:slideViewPr>
  <p:notesTextViewPr>
    <p:cViewPr>
      <p:scale>
        <a:sx n="1" d="1"/>
        <a:sy n="1" d="1"/>
      </p:scale>
      <p:origin x="0" y="0"/>
    </p:cViewPr>
  </p:notesTextViewPr>
  <p:notesViewPr>
    <p:cSldViewPr snapToGrid="0">
      <p:cViewPr>
        <p:scale>
          <a:sx n="130" d="100"/>
          <a:sy n="130" d="100"/>
        </p:scale>
        <p:origin x="1176" y="-169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7D1BD1-4B24-4A81-A125-3DC86EA5D678}" type="datetimeFigureOut">
              <a:rPr lang="es-ES" smtClean="0"/>
              <a:t>20/02/2019</a:t>
            </a:fld>
            <a:endParaRPr lang="es-E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DE891F8-CA3D-4C79-8503-658FD4C2E5DA}" type="slidenum">
              <a:rPr lang="es-ES" smtClean="0"/>
              <a:t>‹#›</a:t>
            </a:fld>
            <a:endParaRPr lang="es-ES"/>
          </a:p>
        </p:txBody>
      </p:sp>
    </p:spTree>
    <p:extLst>
      <p:ext uri="{BB962C8B-B14F-4D97-AF65-F5344CB8AC3E}">
        <p14:creationId xmlns:p14="http://schemas.microsoft.com/office/powerpoint/2010/main" val="27015749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3D5B30-1394-46F6-96F9-43729483F400}" type="datetimeFigureOut">
              <a:rPr lang="es-ES" smtClean="0"/>
              <a:t>20/02/2019</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92DA3B-D957-4EBA-8D20-225AD3D254A9}" type="slidenum">
              <a:rPr lang="es-ES" smtClean="0"/>
              <a:t>‹#›</a:t>
            </a:fld>
            <a:endParaRPr lang="es-ES"/>
          </a:p>
        </p:txBody>
      </p:sp>
    </p:spTree>
    <p:extLst>
      <p:ext uri="{BB962C8B-B14F-4D97-AF65-F5344CB8AC3E}">
        <p14:creationId xmlns:p14="http://schemas.microsoft.com/office/powerpoint/2010/main" val="658931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E292DA3B-D957-4EBA-8D20-225AD3D254A9}" type="slidenum">
              <a:rPr lang="es-ES" smtClean="0"/>
              <a:t>1</a:t>
            </a:fld>
            <a:endParaRPr lang="es-ES"/>
          </a:p>
        </p:txBody>
      </p:sp>
    </p:spTree>
    <p:extLst>
      <p:ext uri="{BB962C8B-B14F-4D97-AF65-F5344CB8AC3E}">
        <p14:creationId xmlns:p14="http://schemas.microsoft.com/office/powerpoint/2010/main" val="633983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In </a:t>
            </a:r>
            <a:r>
              <a:rPr lang="es-ES" dirty="0" err="1" smtClean="0"/>
              <a:t>order</a:t>
            </a:r>
            <a:r>
              <a:rPr lang="es-ES" dirty="0" smtClean="0"/>
              <a:t> to </a:t>
            </a:r>
            <a:r>
              <a:rPr lang="es-ES" dirty="0" err="1" smtClean="0"/>
              <a:t>develop</a:t>
            </a:r>
            <a:r>
              <a:rPr lang="es-ES" dirty="0" smtClean="0"/>
              <a:t> </a:t>
            </a:r>
            <a:r>
              <a:rPr lang="es-ES" dirty="0" err="1" smtClean="0"/>
              <a:t>our</a:t>
            </a:r>
            <a:r>
              <a:rPr lang="es-ES" dirty="0" smtClean="0"/>
              <a:t> </a:t>
            </a:r>
            <a:r>
              <a:rPr lang="es-ES" dirty="0" err="1" smtClean="0"/>
              <a:t>project</a:t>
            </a:r>
            <a:r>
              <a:rPr lang="es-ES" dirty="0" smtClean="0"/>
              <a:t> </a:t>
            </a:r>
            <a:r>
              <a:rPr lang="es-ES" dirty="0" err="1" smtClean="0"/>
              <a:t>we</a:t>
            </a:r>
            <a:r>
              <a:rPr lang="es-ES" dirty="0" smtClean="0"/>
              <a:t> </a:t>
            </a:r>
            <a:r>
              <a:rPr lang="es-ES" dirty="0" err="1" smtClean="0"/>
              <a:t>have</a:t>
            </a:r>
            <a:r>
              <a:rPr lang="es-ES" dirty="0" smtClean="0"/>
              <a:t> </a:t>
            </a:r>
            <a:r>
              <a:rPr lang="es-ES" dirty="0" err="1" smtClean="0"/>
              <a:t>planned</a:t>
            </a:r>
            <a:r>
              <a:rPr lang="es-ES" dirty="0" smtClean="0"/>
              <a:t> to </a:t>
            </a:r>
            <a:r>
              <a:rPr lang="es-ES" dirty="0" err="1" smtClean="0"/>
              <a:t>collect</a:t>
            </a:r>
            <a:r>
              <a:rPr lang="es-ES" dirty="0" smtClean="0"/>
              <a:t> a </a:t>
            </a:r>
            <a:r>
              <a:rPr lang="es-ES" dirty="0" err="1" smtClean="0"/>
              <a:t>sample</a:t>
            </a:r>
            <a:r>
              <a:rPr lang="es-ES" dirty="0" smtClean="0"/>
              <a:t> of </a:t>
            </a:r>
            <a:r>
              <a:rPr lang="es-ES" dirty="0" err="1" smtClean="0"/>
              <a:t>almost</a:t>
            </a:r>
            <a:r>
              <a:rPr lang="es-ES" dirty="0" smtClean="0"/>
              <a:t> 400 </a:t>
            </a:r>
            <a:r>
              <a:rPr lang="es-ES" dirty="0" err="1" smtClean="0"/>
              <a:t>people</a:t>
            </a:r>
            <a:r>
              <a:rPr lang="es-ES" dirty="0" smtClean="0"/>
              <a:t> </a:t>
            </a:r>
            <a:r>
              <a:rPr lang="es-ES" dirty="0" err="1" smtClean="0"/>
              <a:t>for</a:t>
            </a:r>
            <a:r>
              <a:rPr lang="es-ES" dirty="0" smtClean="0"/>
              <a:t> </a:t>
            </a:r>
            <a:r>
              <a:rPr lang="es-ES" dirty="0" err="1" smtClean="0"/>
              <a:t>each</a:t>
            </a:r>
            <a:r>
              <a:rPr lang="es-ES" dirty="0" smtClean="0"/>
              <a:t> country, </a:t>
            </a:r>
            <a:r>
              <a:rPr lang="es-ES" dirty="0" err="1" smtClean="0"/>
              <a:t>through</a:t>
            </a:r>
            <a:r>
              <a:rPr lang="es-ES" dirty="0" smtClean="0"/>
              <a:t> </a:t>
            </a:r>
            <a:r>
              <a:rPr lang="es-ES" dirty="0" err="1" smtClean="0"/>
              <a:t>the</a:t>
            </a:r>
            <a:r>
              <a:rPr lang="es-ES" dirty="0" smtClean="0"/>
              <a:t> </a:t>
            </a:r>
            <a:r>
              <a:rPr lang="es-ES" dirty="0" err="1" smtClean="0"/>
              <a:t>quota</a:t>
            </a:r>
            <a:r>
              <a:rPr lang="es-ES" dirty="0" smtClean="0"/>
              <a:t> </a:t>
            </a:r>
            <a:r>
              <a:rPr lang="es-ES" dirty="0" err="1" smtClean="0"/>
              <a:t>sampling</a:t>
            </a:r>
            <a:r>
              <a:rPr lang="es-ES" dirty="0" smtClean="0"/>
              <a:t>.</a:t>
            </a:r>
          </a:p>
          <a:p>
            <a:endParaRPr lang="es-ES" dirty="0"/>
          </a:p>
          <a:p>
            <a:r>
              <a:rPr lang="es-ES" dirty="0" err="1" smtClean="0"/>
              <a:t>We</a:t>
            </a:r>
            <a:r>
              <a:rPr lang="es-ES" dirty="0" smtClean="0"/>
              <a:t> </a:t>
            </a:r>
            <a:r>
              <a:rPr lang="es-ES" dirty="0" err="1" smtClean="0"/>
              <a:t>will</a:t>
            </a:r>
            <a:r>
              <a:rPr lang="es-ES" dirty="0" smtClean="0"/>
              <a:t> </a:t>
            </a:r>
            <a:r>
              <a:rPr lang="es-ES" dirty="0" err="1" smtClean="0"/>
              <a:t>collect</a:t>
            </a:r>
            <a:r>
              <a:rPr lang="es-ES" dirty="0" smtClean="0"/>
              <a:t> </a:t>
            </a:r>
            <a:r>
              <a:rPr lang="es-ES" dirty="0" err="1" smtClean="0"/>
              <a:t>the</a:t>
            </a:r>
            <a:r>
              <a:rPr lang="es-ES" dirty="0" smtClean="0"/>
              <a:t> data </a:t>
            </a:r>
            <a:r>
              <a:rPr lang="es-ES" dirty="0" err="1" smtClean="0"/>
              <a:t>by</a:t>
            </a:r>
            <a:r>
              <a:rPr lang="es-ES" dirty="0" smtClean="0"/>
              <a:t> </a:t>
            </a:r>
            <a:r>
              <a:rPr lang="es-ES" dirty="0" err="1" smtClean="0"/>
              <a:t>using</a:t>
            </a:r>
            <a:r>
              <a:rPr lang="es-ES" dirty="0" smtClean="0"/>
              <a:t> </a:t>
            </a:r>
            <a:r>
              <a:rPr lang="es-ES" dirty="0" err="1" smtClean="0"/>
              <a:t>an</a:t>
            </a:r>
            <a:r>
              <a:rPr lang="es-ES" dirty="0" smtClean="0"/>
              <a:t> online </a:t>
            </a:r>
            <a:r>
              <a:rPr lang="es-ES" dirty="0" err="1" smtClean="0"/>
              <a:t>questionnaire</a:t>
            </a:r>
            <a:r>
              <a:rPr lang="es-ES" dirty="0" smtClean="0"/>
              <a:t>, </a:t>
            </a:r>
            <a:r>
              <a:rPr lang="es-ES" dirty="0" err="1" smtClean="0"/>
              <a:t>with</a:t>
            </a:r>
            <a:r>
              <a:rPr lang="es-ES" dirty="0" smtClean="0"/>
              <a:t> </a:t>
            </a:r>
            <a:r>
              <a:rPr lang="es-ES" dirty="0" err="1" smtClean="0"/>
              <a:t>questions</a:t>
            </a:r>
            <a:r>
              <a:rPr lang="es-ES" dirty="0" smtClean="0"/>
              <a:t> </a:t>
            </a:r>
            <a:r>
              <a:rPr lang="es-ES" dirty="0" err="1" smtClean="0"/>
              <a:t>about</a:t>
            </a:r>
            <a:r>
              <a:rPr lang="es-ES" dirty="0" smtClean="0"/>
              <a:t> </a:t>
            </a:r>
            <a:r>
              <a:rPr lang="es-ES" dirty="0" err="1" smtClean="0"/>
              <a:t>sociodemographic</a:t>
            </a:r>
            <a:r>
              <a:rPr lang="es-ES" dirty="0" smtClean="0"/>
              <a:t> data, diagnosis and </a:t>
            </a:r>
            <a:r>
              <a:rPr lang="es-ES" dirty="0" err="1" smtClean="0"/>
              <a:t>treatment</a:t>
            </a:r>
            <a:r>
              <a:rPr lang="es-ES" dirty="0" smtClean="0"/>
              <a:t> </a:t>
            </a:r>
            <a:r>
              <a:rPr lang="es-ES" dirty="0" err="1" smtClean="0"/>
              <a:t>information</a:t>
            </a:r>
            <a:r>
              <a:rPr lang="es-ES" dirty="0" smtClean="0"/>
              <a:t>, </a:t>
            </a:r>
            <a:r>
              <a:rPr lang="es-ES" dirty="0" err="1" smtClean="0"/>
              <a:t>sickness</a:t>
            </a:r>
            <a:r>
              <a:rPr lang="es-ES" dirty="0" smtClean="0"/>
              <a:t> </a:t>
            </a:r>
            <a:r>
              <a:rPr lang="es-ES" dirty="0" err="1" smtClean="0"/>
              <a:t>impact</a:t>
            </a:r>
            <a:r>
              <a:rPr lang="es-ES" dirty="0" smtClean="0"/>
              <a:t>, </a:t>
            </a:r>
            <a:r>
              <a:rPr lang="es-ES" dirty="0" err="1" smtClean="0"/>
              <a:t>cost</a:t>
            </a:r>
            <a:r>
              <a:rPr lang="es-ES" dirty="0" smtClean="0"/>
              <a:t> of </a:t>
            </a:r>
            <a:r>
              <a:rPr lang="es-ES" dirty="0" err="1" smtClean="0"/>
              <a:t>the</a:t>
            </a:r>
            <a:r>
              <a:rPr lang="es-ES" dirty="0" smtClean="0"/>
              <a:t> </a:t>
            </a:r>
            <a:r>
              <a:rPr lang="es-ES" dirty="0" err="1" smtClean="0"/>
              <a:t>disease</a:t>
            </a:r>
            <a:r>
              <a:rPr lang="es-ES" dirty="0" smtClean="0"/>
              <a:t>, and </a:t>
            </a:r>
            <a:r>
              <a:rPr lang="es-ES" dirty="0" err="1" smtClean="0"/>
              <a:t>resources</a:t>
            </a:r>
            <a:r>
              <a:rPr lang="es-ES" dirty="0" smtClean="0"/>
              <a:t> </a:t>
            </a:r>
            <a:r>
              <a:rPr lang="es-ES" dirty="0" err="1" smtClean="0"/>
              <a:t>availables</a:t>
            </a:r>
            <a:r>
              <a:rPr lang="es-ES" dirty="0" smtClean="0"/>
              <a:t>. </a:t>
            </a:r>
          </a:p>
          <a:p>
            <a:endParaRPr lang="es-ES" dirty="0"/>
          </a:p>
          <a:p>
            <a:r>
              <a:rPr lang="es-ES" dirty="0" err="1" smtClean="0"/>
              <a:t>The</a:t>
            </a:r>
            <a:r>
              <a:rPr lang="es-ES" dirty="0" smtClean="0"/>
              <a:t> </a:t>
            </a:r>
            <a:r>
              <a:rPr lang="es-ES" dirty="0" err="1" smtClean="0"/>
              <a:t>results</a:t>
            </a:r>
            <a:r>
              <a:rPr lang="es-ES" dirty="0" smtClean="0"/>
              <a:t> </a:t>
            </a:r>
            <a:r>
              <a:rPr lang="es-ES" dirty="0" err="1" smtClean="0"/>
              <a:t>let</a:t>
            </a:r>
            <a:r>
              <a:rPr lang="es-ES" dirty="0" smtClean="0"/>
              <a:t> </a:t>
            </a:r>
            <a:r>
              <a:rPr lang="es-ES" dirty="0" err="1" smtClean="0"/>
              <a:t>us</a:t>
            </a:r>
            <a:r>
              <a:rPr lang="es-ES" dirty="0" smtClean="0"/>
              <a:t> to </a:t>
            </a:r>
            <a:r>
              <a:rPr lang="es-ES" dirty="0" err="1" smtClean="0"/>
              <a:t>build</a:t>
            </a:r>
            <a:r>
              <a:rPr lang="es-ES" dirty="0" smtClean="0"/>
              <a:t> a </a:t>
            </a:r>
            <a:r>
              <a:rPr lang="es-ES" dirty="0" err="1" smtClean="0"/>
              <a:t>profile</a:t>
            </a:r>
            <a:r>
              <a:rPr lang="es-ES" dirty="0" smtClean="0"/>
              <a:t> </a:t>
            </a:r>
            <a:r>
              <a:rPr lang="es-ES" dirty="0" err="1" smtClean="0"/>
              <a:t>with</a:t>
            </a:r>
            <a:r>
              <a:rPr lang="es-ES" dirty="0" smtClean="0"/>
              <a:t> </a:t>
            </a:r>
            <a:r>
              <a:rPr lang="es-ES" dirty="0" err="1" smtClean="0"/>
              <a:t>this</a:t>
            </a:r>
            <a:r>
              <a:rPr lang="es-ES" dirty="0" smtClean="0"/>
              <a:t> variables. </a:t>
            </a:r>
            <a:r>
              <a:rPr lang="es-ES" dirty="0" err="1" smtClean="0"/>
              <a:t>These</a:t>
            </a:r>
            <a:r>
              <a:rPr lang="es-ES" dirty="0" smtClean="0"/>
              <a:t> </a:t>
            </a:r>
            <a:r>
              <a:rPr lang="es-ES" dirty="0" err="1" smtClean="0"/>
              <a:t>profiles</a:t>
            </a:r>
            <a:r>
              <a:rPr lang="es-ES" dirty="0"/>
              <a:t> </a:t>
            </a:r>
            <a:r>
              <a:rPr lang="es-ES" dirty="0" err="1" smtClean="0"/>
              <a:t>could</a:t>
            </a:r>
            <a:r>
              <a:rPr lang="es-ES" dirty="0" smtClean="0"/>
              <a:t> be </a:t>
            </a:r>
            <a:r>
              <a:rPr lang="es-ES" dirty="0" err="1" smtClean="0"/>
              <a:t>the</a:t>
            </a:r>
            <a:r>
              <a:rPr lang="es-ES" dirty="0" smtClean="0"/>
              <a:t> </a:t>
            </a:r>
            <a:r>
              <a:rPr lang="es-ES" dirty="0" err="1" smtClean="0"/>
              <a:t>baseline</a:t>
            </a:r>
            <a:r>
              <a:rPr lang="es-ES" dirty="0" smtClean="0"/>
              <a:t> </a:t>
            </a:r>
            <a:r>
              <a:rPr lang="es-ES" dirty="0" err="1" smtClean="0"/>
              <a:t>that</a:t>
            </a:r>
            <a:r>
              <a:rPr lang="es-ES" dirty="0" smtClean="0"/>
              <a:t> </a:t>
            </a:r>
            <a:r>
              <a:rPr lang="es-ES" dirty="0" err="1" smtClean="0"/>
              <a:t>each</a:t>
            </a:r>
            <a:r>
              <a:rPr lang="es-ES" dirty="0" smtClean="0"/>
              <a:t> country </a:t>
            </a:r>
            <a:r>
              <a:rPr lang="es-ES" dirty="0" err="1" smtClean="0"/>
              <a:t>need</a:t>
            </a:r>
            <a:r>
              <a:rPr lang="es-ES" dirty="0" smtClean="0"/>
              <a:t> in </a:t>
            </a:r>
            <a:r>
              <a:rPr lang="es-ES" dirty="0" err="1" smtClean="0"/>
              <a:t>order</a:t>
            </a:r>
            <a:r>
              <a:rPr lang="es-ES" dirty="0" smtClean="0"/>
              <a:t> to </a:t>
            </a:r>
            <a:r>
              <a:rPr lang="es-ES" dirty="0" err="1" smtClean="0"/>
              <a:t>develop</a:t>
            </a:r>
            <a:r>
              <a:rPr lang="es-ES" dirty="0" smtClean="0"/>
              <a:t> </a:t>
            </a:r>
            <a:r>
              <a:rPr lang="es-ES" dirty="0" err="1" smtClean="0"/>
              <a:t>tailored</a:t>
            </a:r>
            <a:r>
              <a:rPr lang="es-ES" dirty="0" smtClean="0"/>
              <a:t> </a:t>
            </a:r>
            <a:r>
              <a:rPr lang="es-ES" dirty="0" err="1" smtClean="0"/>
              <a:t>plans</a:t>
            </a:r>
            <a:r>
              <a:rPr lang="es-ES" dirty="0" smtClean="0"/>
              <a:t> to </a:t>
            </a:r>
            <a:r>
              <a:rPr lang="es-ES" dirty="0" err="1" smtClean="0"/>
              <a:t>care</a:t>
            </a:r>
            <a:r>
              <a:rPr lang="es-ES" dirty="0" smtClean="0"/>
              <a:t> of </a:t>
            </a:r>
            <a:r>
              <a:rPr lang="es-ES" dirty="0" err="1" smtClean="0"/>
              <a:t>people</a:t>
            </a:r>
            <a:r>
              <a:rPr lang="es-ES" dirty="0" smtClean="0"/>
              <a:t> </a:t>
            </a:r>
            <a:r>
              <a:rPr lang="es-ES" dirty="0" err="1" smtClean="0"/>
              <a:t>with</a:t>
            </a:r>
            <a:r>
              <a:rPr lang="es-ES" dirty="0" smtClean="0"/>
              <a:t> RD. </a:t>
            </a:r>
          </a:p>
          <a:p>
            <a:endParaRPr lang="es-ES" dirty="0"/>
          </a:p>
          <a:p>
            <a:r>
              <a:rPr lang="es-ES" dirty="0" err="1" smtClean="0"/>
              <a:t>We</a:t>
            </a:r>
            <a:r>
              <a:rPr lang="es-ES" dirty="0" smtClean="0"/>
              <a:t> are </a:t>
            </a:r>
            <a:r>
              <a:rPr lang="es-ES" dirty="0" err="1" smtClean="0"/>
              <a:t>sure</a:t>
            </a:r>
            <a:r>
              <a:rPr lang="es-ES" dirty="0" smtClean="0"/>
              <a:t> </a:t>
            </a:r>
            <a:r>
              <a:rPr lang="es-ES" dirty="0" err="1" smtClean="0"/>
              <a:t>that</a:t>
            </a:r>
            <a:r>
              <a:rPr lang="es-ES" dirty="0" smtClean="0"/>
              <a:t> </a:t>
            </a:r>
            <a:r>
              <a:rPr lang="es-ES" dirty="0" err="1" smtClean="0"/>
              <a:t>the</a:t>
            </a:r>
            <a:r>
              <a:rPr lang="es-ES" dirty="0" smtClean="0"/>
              <a:t> </a:t>
            </a:r>
            <a:r>
              <a:rPr lang="es-ES" dirty="0" err="1" smtClean="0"/>
              <a:t>ENSERio</a:t>
            </a:r>
            <a:r>
              <a:rPr lang="es-ES" dirty="0" smtClean="0"/>
              <a:t> LATAM </a:t>
            </a:r>
            <a:r>
              <a:rPr lang="es-ES" dirty="0" err="1" smtClean="0"/>
              <a:t>Study</a:t>
            </a:r>
            <a:r>
              <a:rPr lang="es-ES" dirty="0" smtClean="0"/>
              <a:t> </a:t>
            </a:r>
            <a:r>
              <a:rPr lang="es-ES" dirty="0" err="1" smtClean="0"/>
              <a:t>results</a:t>
            </a:r>
            <a:r>
              <a:rPr lang="es-ES" dirty="0" smtClean="0"/>
              <a:t> </a:t>
            </a:r>
            <a:r>
              <a:rPr lang="es-ES" dirty="0" err="1" smtClean="0"/>
              <a:t>will</a:t>
            </a:r>
            <a:r>
              <a:rPr lang="es-ES" dirty="0" smtClean="0"/>
              <a:t> </a:t>
            </a:r>
            <a:r>
              <a:rPr lang="es-ES" dirty="0" err="1" smtClean="0"/>
              <a:t>mark</a:t>
            </a:r>
            <a:r>
              <a:rPr lang="es-ES" dirty="0" smtClean="0"/>
              <a:t> </a:t>
            </a:r>
            <a:r>
              <a:rPr lang="es-ES" dirty="0" err="1" smtClean="0"/>
              <a:t>before</a:t>
            </a:r>
            <a:r>
              <a:rPr lang="es-ES" dirty="0" smtClean="0"/>
              <a:t> and </a:t>
            </a:r>
            <a:r>
              <a:rPr lang="es-ES" dirty="0" err="1" smtClean="0"/>
              <a:t>after</a:t>
            </a:r>
            <a:r>
              <a:rPr lang="es-ES" dirty="0" smtClean="0"/>
              <a:t>. </a:t>
            </a:r>
          </a:p>
          <a:p>
            <a:endParaRPr lang="es-ES" dirty="0"/>
          </a:p>
          <a:p>
            <a:endParaRPr lang="es-ES" dirty="0" smtClean="0"/>
          </a:p>
          <a:p>
            <a:endParaRPr lang="es-ES" dirty="0" smtClean="0"/>
          </a:p>
          <a:p>
            <a:endParaRPr lang="es-ES" dirty="0"/>
          </a:p>
        </p:txBody>
      </p:sp>
      <p:sp>
        <p:nvSpPr>
          <p:cNvPr id="4" name="Marcador de número de diapositiva 3"/>
          <p:cNvSpPr>
            <a:spLocks noGrp="1"/>
          </p:cNvSpPr>
          <p:nvPr>
            <p:ph type="sldNum" sz="quarter" idx="10"/>
          </p:nvPr>
        </p:nvSpPr>
        <p:spPr/>
        <p:txBody>
          <a:bodyPr/>
          <a:lstStyle/>
          <a:p>
            <a:fld id="{E292DA3B-D957-4EBA-8D20-225AD3D254A9}" type="slidenum">
              <a:rPr lang="es-ES" smtClean="0"/>
              <a:t>12</a:t>
            </a:fld>
            <a:endParaRPr lang="es-ES"/>
          </a:p>
        </p:txBody>
      </p:sp>
    </p:spTree>
    <p:extLst>
      <p:ext uri="{BB962C8B-B14F-4D97-AF65-F5344CB8AC3E}">
        <p14:creationId xmlns:p14="http://schemas.microsoft.com/office/powerpoint/2010/main" val="2520890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smtClean="0"/>
              <a:t>That</a:t>
            </a:r>
            <a:r>
              <a:rPr lang="es-ES" dirty="0" smtClean="0"/>
              <a:t> </a:t>
            </a:r>
            <a:r>
              <a:rPr lang="es-ES" dirty="0" err="1" smtClean="0"/>
              <a:t>is</a:t>
            </a:r>
            <a:r>
              <a:rPr lang="es-ES" dirty="0" smtClean="0"/>
              <a:t> </a:t>
            </a:r>
            <a:r>
              <a:rPr lang="es-ES" dirty="0" err="1" smtClean="0"/>
              <a:t>why</a:t>
            </a:r>
            <a:r>
              <a:rPr lang="es-ES" dirty="0" smtClean="0"/>
              <a:t> </a:t>
            </a:r>
            <a:r>
              <a:rPr lang="es-ES" dirty="0" err="1" smtClean="0"/>
              <a:t>we</a:t>
            </a:r>
            <a:r>
              <a:rPr lang="es-ES" dirty="0" smtClean="0"/>
              <a:t> </a:t>
            </a:r>
            <a:r>
              <a:rPr lang="es-ES" dirty="0" err="1" smtClean="0"/>
              <a:t>consider</a:t>
            </a:r>
            <a:r>
              <a:rPr lang="es-ES" dirty="0" smtClean="0"/>
              <a:t> </a:t>
            </a:r>
            <a:r>
              <a:rPr lang="es-ES" dirty="0" err="1" smtClean="0"/>
              <a:t>that</a:t>
            </a:r>
            <a:r>
              <a:rPr lang="es-ES" dirty="0" smtClean="0"/>
              <a:t> </a:t>
            </a:r>
            <a:r>
              <a:rPr lang="es-ES" dirty="0" err="1" smtClean="0"/>
              <a:t>the</a:t>
            </a:r>
            <a:r>
              <a:rPr lang="es-ES" dirty="0" smtClean="0"/>
              <a:t> </a:t>
            </a:r>
            <a:r>
              <a:rPr lang="es-ES" dirty="0" err="1" smtClean="0"/>
              <a:t>creation</a:t>
            </a:r>
            <a:r>
              <a:rPr lang="es-ES" dirty="0" smtClean="0"/>
              <a:t> of SIO ALIBER </a:t>
            </a:r>
            <a:r>
              <a:rPr lang="es-ES" dirty="0" err="1" smtClean="0"/>
              <a:t>is</a:t>
            </a:r>
            <a:r>
              <a:rPr lang="es-ES" dirty="0"/>
              <a:t> </a:t>
            </a:r>
            <a:r>
              <a:rPr lang="es-ES" dirty="0" err="1" smtClean="0"/>
              <a:t>unpostponable</a:t>
            </a:r>
            <a:r>
              <a:rPr lang="es-ES" dirty="0" smtClean="0"/>
              <a:t>.</a:t>
            </a:r>
          </a:p>
          <a:p>
            <a:r>
              <a:rPr lang="es-ES" dirty="0" err="1" smtClean="0"/>
              <a:t>What</a:t>
            </a:r>
            <a:r>
              <a:rPr lang="es-ES" dirty="0" smtClean="0"/>
              <a:t> </a:t>
            </a:r>
            <a:r>
              <a:rPr lang="es-ES" dirty="0" err="1" smtClean="0"/>
              <a:t>we</a:t>
            </a:r>
            <a:r>
              <a:rPr lang="es-ES" dirty="0" smtClean="0"/>
              <a:t> </a:t>
            </a:r>
            <a:r>
              <a:rPr lang="es-ES" dirty="0" err="1" smtClean="0"/>
              <a:t>want</a:t>
            </a:r>
            <a:r>
              <a:rPr lang="es-ES" dirty="0" smtClean="0"/>
              <a:t> to do </a:t>
            </a:r>
            <a:r>
              <a:rPr lang="es-ES" dirty="0" err="1" smtClean="0"/>
              <a:t>is</a:t>
            </a:r>
            <a:r>
              <a:rPr lang="es-ES" dirty="0" smtClean="0"/>
              <a:t>…</a:t>
            </a:r>
          </a:p>
          <a:p>
            <a:endParaRPr lang="es-ES" dirty="0"/>
          </a:p>
          <a:p>
            <a:r>
              <a:rPr lang="es-ES" dirty="0" smtClean="0"/>
              <a:t>To </a:t>
            </a:r>
            <a:r>
              <a:rPr lang="es-ES" dirty="0" err="1" smtClean="0"/>
              <a:t>reach</a:t>
            </a:r>
            <a:r>
              <a:rPr lang="es-ES" dirty="0" smtClean="0"/>
              <a:t> </a:t>
            </a:r>
            <a:r>
              <a:rPr lang="es-ES" dirty="0" err="1" smtClean="0"/>
              <a:t>that</a:t>
            </a:r>
            <a:r>
              <a:rPr lang="es-ES" dirty="0" smtClean="0"/>
              <a:t> </a:t>
            </a:r>
            <a:r>
              <a:rPr lang="es-ES" dirty="0" err="1" smtClean="0"/>
              <a:t>we</a:t>
            </a:r>
            <a:r>
              <a:rPr lang="es-ES" dirty="0" smtClean="0"/>
              <a:t> </a:t>
            </a:r>
            <a:r>
              <a:rPr lang="es-ES" dirty="0" err="1" smtClean="0"/>
              <a:t>have</a:t>
            </a:r>
            <a:r>
              <a:rPr lang="es-ES" dirty="0" smtClean="0"/>
              <a:t> to </a:t>
            </a:r>
            <a:r>
              <a:rPr lang="es-ES" dirty="0" err="1" smtClean="0"/>
              <a:t>work</a:t>
            </a:r>
            <a:r>
              <a:rPr lang="es-ES" dirty="0" smtClean="0"/>
              <a:t> in </a:t>
            </a:r>
            <a:r>
              <a:rPr lang="es-ES" dirty="0" err="1" smtClean="0"/>
              <a:t>order</a:t>
            </a:r>
            <a:r>
              <a:rPr lang="es-ES" dirty="0" smtClean="0"/>
              <a:t> to …</a:t>
            </a:r>
          </a:p>
          <a:p>
            <a:endParaRPr lang="es-ES" dirty="0"/>
          </a:p>
          <a:p>
            <a:endParaRPr lang="es-ES" dirty="0"/>
          </a:p>
        </p:txBody>
      </p:sp>
      <p:sp>
        <p:nvSpPr>
          <p:cNvPr id="4" name="Marcador de número de diapositiva 3"/>
          <p:cNvSpPr>
            <a:spLocks noGrp="1"/>
          </p:cNvSpPr>
          <p:nvPr>
            <p:ph type="sldNum" sz="quarter" idx="10"/>
          </p:nvPr>
        </p:nvSpPr>
        <p:spPr/>
        <p:txBody>
          <a:bodyPr/>
          <a:lstStyle/>
          <a:p>
            <a:fld id="{E292DA3B-D957-4EBA-8D20-225AD3D254A9}" type="slidenum">
              <a:rPr lang="es-ES" smtClean="0"/>
              <a:t>13</a:t>
            </a:fld>
            <a:endParaRPr lang="es-ES"/>
          </a:p>
        </p:txBody>
      </p:sp>
    </p:spTree>
    <p:extLst>
      <p:ext uri="{BB962C8B-B14F-4D97-AF65-F5344CB8AC3E}">
        <p14:creationId xmlns:p14="http://schemas.microsoft.com/office/powerpoint/2010/main" val="4289145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a:xfrm>
            <a:off x="685800" y="4371975"/>
            <a:ext cx="5486400" cy="3629025"/>
          </a:xfrm>
        </p:spPr>
        <p:txBody>
          <a:bodyPr/>
          <a:lstStyle/>
          <a:p>
            <a:r>
              <a:rPr lang="en-US" dirty="0" smtClean="0"/>
              <a:t>We calculate the number of direct beneficiaries, on the base of the quantity of people attended by SIO from FEDER, and the indirect ones, multiplying this number by 4, which is the average of family members in LATAM, almost 23 thousand. Finally, we are talking about 28 millions of people as potential beneficiaries, which is the estimated number of people with RD in LATAM, without Brazil.</a:t>
            </a:r>
          </a:p>
          <a:p>
            <a:endParaRPr lang="en-US" dirty="0"/>
          </a:p>
        </p:txBody>
      </p:sp>
      <p:sp>
        <p:nvSpPr>
          <p:cNvPr id="4" name="Marcador de número de diapositiva 3"/>
          <p:cNvSpPr>
            <a:spLocks noGrp="1"/>
          </p:cNvSpPr>
          <p:nvPr>
            <p:ph type="sldNum" sz="quarter" idx="10"/>
          </p:nvPr>
        </p:nvSpPr>
        <p:spPr/>
        <p:txBody>
          <a:bodyPr/>
          <a:lstStyle/>
          <a:p>
            <a:fld id="{E292DA3B-D957-4EBA-8D20-225AD3D254A9}" type="slidenum">
              <a:rPr lang="es-ES" smtClean="0"/>
              <a:t>14</a:t>
            </a:fld>
            <a:endParaRPr lang="es-ES"/>
          </a:p>
        </p:txBody>
      </p:sp>
    </p:spTree>
    <p:extLst>
      <p:ext uri="{BB962C8B-B14F-4D97-AF65-F5344CB8AC3E}">
        <p14:creationId xmlns:p14="http://schemas.microsoft.com/office/powerpoint/2010/main" val="1799136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As </a:t>
            </a:r>
            <a:r>
              <a:rPr lang="en-US" dirty="0" err="1" smtClean="0"/>
              <a:t>firt</a:t>
            </a:r>
            <a:r>
              <a:rPr lang="en-US" dirty="0" smtClean="0"/>
              <a:t> stage, we will develop a pilot project in Uruguay and Colombia, with the support of the Spanish federation for RD (FEDER), the Social Security Institute from Uruguay, and two patient organizations: ATUERU from Uruguay and ASOIBEROAMC from Colombia. </a:t>
            </a:r>
            <a:r>
              <a:rPr lang="en-US" dirty="0" err="1" smtClean="0"/>
              <a:t>Additionallu</a:t>
            </a:r>
            <a:r>
              <a:rPr lang="en-US" dirty="0" smtClean="0"/>
              <a:t>, FCB World </a:t>
            </a:r>
            <a:r>
              <a:rPr lang="en-US" dirty="0" err="1" smtClean="0"/>
              <a:t>Penyes</a:t>
            </a:r>
            <a:r>
              <a:rPr lang="en-US" dirty="0" smtClean="0"/>
              <a:t> Federation and Real e </a:t>
            </a:r>
            <a:r>
              <a:rPr lang="en-US" dirty="0" err="1" smtClean="0"/>
              <a:t>Ilustre</a:t>
            </a:r>
            <a:r>
              <a:rPr lang="en-US" dirty="0" smtClean="0"/>
              <a:t> </a:t>
            </a:r>
            <a:r>
              <a:rPr lang="en-US" dirty="0" err="1" smtClean="0"/>
              <a:t>Colegio</a:t>
            </a:r>
            <a:r>
              <a:rPr lang="en-US" dirty="0" smtClean="0"/>
              <a:t> de </a:t>
            </a:r>
            <a:r>
              <a:rPr lang="en-US" dirty="0" err="1" smtClean="0"/>
              <a:t>Farmacéticos</a:t>
            </a:r>
            <a:r>
              <a:rPr lang="en-US" dirty="0" smtClean="0"/>
              <a:t> de </a:t>
            </a:r>
            <a:r>
              <a:rPr lang="en-US" dirty="0" err="1" smtClean="0"/>
              <a:t>Sevilla</a:t>
            </a:r>
            <a:r>
              <a:rPr lang="en-US" dirty="0" smtClean="0"/>
              <a:t>, </a:t>
            </a:r>
            <a:r>
              <a:rPr lang="en-US" dirty="0" err="1" smtClean="0"/>
              <a:t>colaboran</a:t>
            </a:r>
            <a:r>
              <a:rPr lang="en-US" dirty="0" smtClean="0"/>
              <a:t> </a:t>
            </a:r>
            <a:r>
              <a:rPr lang="en-US" dirty="0" err="1" smtClean="0"/>
              <a:t>económicamente</a:t>
            </a:r>
            <a:r>
              <a:rPr lang="en-US" dirty="0" smtClean="0"/>
              <a:t> con el SIO de ALIBER</a:t>
            </a:r>
          </a:p>
          <a:p>
            <a:endParaRPr lang="en-US" dirty="0" smtClean="0"/>
          </a:p>
          <a:p>
            <a:r>
              <a:rPr lang="en-US" dirty="0" smtClean="0"/>
              <a:t>FEDER is in charge of technicians training, and BPS has provided the infrastructure for service functioning in Montevideo.</a:t>
            </a:r>
          </a:p>
          <a:p>
            <a:endParaRPr lang="en-US" dirty="0" smtClean="0"/>
          </a:p>
          <a:p>
            <a:r>
              <a:rPr lang="en-US" dirty="0" smtClean="0"/>
              <a:t>The technicians are proportioned by ATUERU </a:t>
            </a:r>
            <a:r>
              <a:rPr lang="en-US" dirty="0" err="1" smtClean="0"/>
              <a:t>ans</a:t>
            </a:r>
            <a:r>
              <a:rPr lang="en-US" dirty="0" smtClean="0"/>
              <a:t> ASOIBEROAMC, and ALIBER is responsible for the service coordination, look for resources for the sustainability of the SIO, and the develop of tools as the database.</a:t>
            </a:r>
          </a:p>
          <a:p>
            <a:endParaRPr lang="en-US" dirty="0" smtClean="0"/>
          </a:p>
        </p:txBody>
      </p:sp>
      <p:sp>
        <p:nvSpPr>
          <p:cNvPr id="4" name="Marcador de número de diapositiva 3"/>
          <p:cNvSpPr>
            <a:spLocks noGrp="1"/>
          </p:cNvSpPr>
          <p:nvPr>
            <p:ph type="sldNum" sz="quarter" idx="10"/>
          </p:nvPr>
        </p:nvSpPr>
        <p:spPr/>
        <p:txBody>
          <a:bodyPr/>
          <a:lstStyle/>
          <a:p>
            <a:fld id="{E292DA3B-D957-4EBA-8D20-225AD3D254A9}" type="slidenum">
              <a:rPr lang="es-ES" smtClean="0"/>
              <a:t>15</a:t>
            </a:fld>
            <a:endParaRPr lang="es-ES"/>
          </a:p>
        </p:txBody>
      </p:sp>
    </p:spTree>
    <p:extLst>
      <p:ext uri="{BB962C8B-B14F-4D97-AF65-F5344CB8AC3E}">
        <p14:creationId xmlns:p14="http://schemas.microsoft.com/office/powerpoint/2010/main" val="1957395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Marcador de notas 2"/>
          <p:cNvSpPr>
            <a:spLocks noGrp="1"/>
          </p:cNvSpPr>
          <p:nvPr>
            <p:ph type="body" idx="1"/>
          </p:nvPr>
        </p:nvSpPr>
        <p:spPr>
          <a:noFill/>
        </p:spPr>
        <p:txBody>
          <a:bodyPr/>
          <a:lstStyle/>
          <a:p>
            <a:endParaRPr lang="es-ES" altLang="es-ES" smtClean="0"/>
          </a:p>
        </p:txBody>
      </p:sp>
      <p:sp>
        <p:nvSpPr>
          <p:cNvPr id="60420" name="Marcador de número de diapositiva 3"/>
          <p:cNvSpPr>
            <a:spLocks noGrp="1"/>
          </p:cNvSpPr>
          <p:nvPr>
            <p:ph type="sldNum" sz="quarter" idx="5"/>
          </p:nvPr>
        </p:nvSpPr>
        <p:spPr>
          <a:noFill/>
        </p:spPr>
        <p:txBody>
          <a:bodyPr/>
          <a:lstStyle>
            <a:lvl1pPr defTabSz="885825">
              <a:defRPr>
                <a:solidFill>
                  <a:schemeClr val="tx1"/>
                </a:solidFill>
                <a:latin typeface="Arial" panose="020B0604020202020204" pitchFamily="34" charset="0"/>
              </a:defRPr>
            </a:lvl1pPr>
            <a:lvl2pPr marL="742950" indent="-285750" defTabSz="885825">
              <a:defRPr>
                <a:solidFill>
                  <a:schemeClr val="tx1"/>
                </a:solidFill>
                <a:latin typeface="Arial" panose="020B0604020202020204" pitchFamily="34" charset="0"/>
              </a:defRPr>
            </a:lvl2pPr>
            <a:lvl3pPr marL="1143000" indent="-228600" defTabSz="885825">
              <a:defRPr>
                <a:solidFill>
                  <a:schemeClr val="tx1"/>
                </a:solidFill>
                <a:latin typeface="Arial" panose="020B0604020202020204" pitchFamily="34" charset="0"/>
              </a:defRPr>
            </a:lvl3pPr>
            <a:lvl4pPr marL="1600200" indent="-228600" defTabSz="885825">
              <a:defRPr>
                <a:solidFill>
                  <a:schemeClr val="tx1"/>
                </a:solidFill>
                <a:latin typeface="Arial" panose="020B0604020202020204" pitchFamily="34" charset="0"/>
              </a:defRPr>
            </a:lvl4pPr>
            <a:lvl5pPr marL="2057400" indent="-228600" defTabSz="885825">
              <a:defRPr>
                <a:solidFill>
                  <a:schemeClr val="tx1"/>
                </a:solidFill>
                <a:latin typeface="Arial" panose="020B0604020202020204" pitchFamily="34" charset="0"/>
              </a:defRPr>
            </a:lvl5pPr>
            <a:lvl6pPr marL="2514600" indent="-228600" defTabSz="885825" eaLnBrk="0" fontAlgn="base" hangingPunct="0">
              <a:spcBef>
                <a:spcPct val="0"/>
              </a:spcBef>
              <a:spcAft>
                <a:spcPct val="0"/>
              </a:spcAft>
              <a:defRPr>
                <a:solidFill>
                  <a:schemeClr val="tx1"/>
                </a:solidFill>
                <a:latin typeface="Arial" panose="020B0604020202020204" pitchFamily="34" charset="0"/>
              </a:defRPr>
            </a:lvl6pPr>
            <a:lvl7pPr marL="2971800" indent="-228600" defTabSz="885825" eaLnBrk="0" fontAlgn="base" hangingPunct="0">
              <a:spcBef>
                <a:spcPct val="0"/>
              </a:spcBef>
              <a:spcAft>
                <a:spcPct val="0"/>
              </a:spcAft>
              <a:defRPr>
                <a:solidFill>
                  <a:schemeClr val="tx1"/>
                </a:solidFill>
                <a:latin typeface="Arial" panose="020B0604020202020204" pitchFamily="34" charset="0"/>
              </a:defRPr>
            </a:lvl7pPr>
            <a:lvl8pPr marL="3429000" indent="-228600" defTabSz="885825" eaLnBrk="0" fontAlgn="base" hangingPunct="0">
              <a:spcBef>
                <a:spcPct val="0"/>
              </a:spcBef>
              <a:spcAft>
                <a:spcPct val="0"/>
              </a:spcAft>
              <a:defRPr>
                <a:solidFill>
                  <a:schemeClr val="tx1"/>
                </a:solidFill>
                <a:latin typeface="Arial" panose="020B0604020202020204" pitchFamily="34" charset="0"/>
              </a:defRPr>
            </a:lvl8pPr>
            <a:lvl9pPr marL="3886200" indent="-228600" defTabSz="885825" eaLnBrk="0" fontAlgn="base" hangingPunct="0">
              <a:spcBef>
                <a:spcPct val="0"/>
              </a:spcBef>
              <a:spcAft>
                <a:spcPct val="0"/>
              </a:spcAft>
              <a:defRPr>
                <a:solidFill>
                  <a:schemeClr val="tx1"/>
                </a:solidFill>
                <a:latin typeface="Arial" panose="020B0604020202020204" pitchFamily="34" charset="0"/>
              </a:defRPr>
            </a:lvl9pPr>
          </a:lstStyle>
          <a:p>
            <a:fld id="{CAD3E004-22C5-4E60-A9B3-236ABB35DB07}" type="slidenum">
              <a:rPr lang="es-ES" altLang="es-VE" smtClean="0"/>
              <a:pPr/>
              <a:t>16</a:t>
            </a:fld>
            <a:endParaRPr lang="es-ES" altLang="es-VE" smtClean="0"/>
          </a:p>
        </p:txBody>
      </p:sp>
    </p:spTree>
    <p:extLst>
      <p:ext uri="{BB962C8B-B14F-4D97-AF65-F5344CB8AC3E}">
        <p14:creationId xmlns:p14="http://schemas.microsoft.com/office/powerpoint/2010/main" val="194746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ALIBER is </a:t>
            </a:r>
            <a:r>
              <a:rPr lang="en-US" dirty="0"/>
              <a:t>a young organization, founded five years ago during the first </a:t>
            </a:r>
            <a:r>
              <a:rPr lang="en-US" dirty="0" err="1"/>
              <a:t>Ibero</a:t>
            </a:r>
            <a:r>
              <a:rPr lang="en-US" dirty="0"/>
              <a:t> American meeting for Rare Diseases in </a:t>
            </a:r>
            <a:r>
              <a:rPr lang="en-US" dirty="0" err="1"/>
              <a:t>Totana</a:t>
            </a:r>
            <a:r>
              <a:rPr lang="en-US" dirty="0"/>
              <a:t>, Spain, by 11 patient organizations.</a:t>
            </a:r>
          </a:p>
          <a:p>
            <a:r>
              <a:rPr lang="en-US" dirty="0" smtClean="0"/>
              <a:t>Nowadays </a:t>
            </a:r>
            <a:r>
              <a:rPr lang="en-US" dirty="0"/>
              <a:t>we have </a:t>
            </a:r>
            <a:r>
              <a:rPr lang="en-US" dirty="0" smtClean="0"/>
              <a:t>52 members </a:t>
            </a:r>
            <a:r>
              <a:rPr lang="en-US" dirty="0"/>
              <a:t>from </a:t>
            </a:r>
            <a:r>
              <a:rPr lang="en-US" dirty="0" smtClean="0"/>
              <a:t>15 </a:t>
            </a:r>
            <a:r>
              <a:rPr lang="en-US" dirty="0"/>
              <a:t>countries that </a:t>
            </a:r>
            <a:r>
              <a:rPr lang="en-US" dirty="0" smtClean="0"/>
              <a:t>represent </a:t>
            </a:r>
            <a:r>
              <a:rPr lang="en-US" dirty="0"/>
              <a:t>more than 500 patient organizations and </a:t>
            </a:r>
            <a:r>
              <a:rPr lang="en-US" dirty="0" smtClean="0"/>
              <a:t>47 </a:t>
            </a:r>
            <a:r>
              <a:rPr lang="en-US" dirty="0"/>
              <a:t>millions of people with RD.</a:t>
            </a:r>
          </a:p>
          <a:p>
            <a:r>
              <a:rPr lang="en-US" dirty="0"/>
              <a:t>Our mission is to coordinate actions to strength the associative movement, give visibility to RD and represent people with RD in </a:t>
            </a:r>
            <a:r>
              <a:rPr lang="en-US" dirty="0" err="1"/>
              <a:t>Ibero</a:t>
            </a:r>
            <a:r>
              <a:rPr lang="en-US" dirty="0"/>
              <a:t> America, by creating a permanent exchange space to share knowledge, experiences and best practices.</a:t>
            </a:r>
          </a:p>
          <a:p>
            <a:endParaRPr lang="es-ES" dirty="0"/>
          </a:p>
        </p:txBody>
      </p:sp>
      <p:sp>
        <p:nvSpPr>
          <p:cNvPr id="4" name="Marcador de número de diapositiva 3"/>
          <p:cNvSpPr>
            <a:spLocks noGrp="1"/>
          </p:cNvSpPr>
          <p:nvPr>
            <p:ph type="sldNum" sz="quarter" idx="10"/>
          </p:nvPr>
        </p:nvSpPr>
        <p:spPr/>
        <p:txBody>
          <a:bodyPr/>
          <a:lstStyle/>
          <a:p>
            <a:fld id="{E292DA3B-D957-4EBA-8D20-225AD3D254A9}" type="slidenum">
              <a:rPr lang="es-ES" smtClean="0"/>
              <a:t>2</a:t>
            </a:fld>
            <a:endParaRPr lang="es-ES"/>
          </a:p>
        </p:txBody>
      </p:sp>
    </p:spTree>
    <p:extLst>
      <p:ext uri="{BB962C8B-B14F-4D97-AF65-F5344CB8AC3E}">
        <p14:creationId xmlns:p14="http://schemas.microsoft.com/office/powerpoint/2010/main" val="3330945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Formamos parte de RDI y participamos en IRDIRC, COINER y el Post Grado la Voz del Paciente</a:t>
            </a:r>
          </a:p>
          <a:p>
            <a:r>
              <a:rPr lang="es-ES" dirty="0" smtClean="0"/>
              <a:t>Hemos firmado convenios con la UCAM, FUNEDERE (pendiente), El Banco de Protección Social de Uruguay, la Federación Mundial de Peñas del FC Barcelona y el Real e Ilustre Colegio de Farmaceutas de Sevilla</a:t>
            </a:r>
            <a:endParaRPr lang="es-ES" dirty="0"/>
          </a:p>
        </p:txBody>
      </p:sp>
      <p:sp>
        <p:nvSpPr>
          <p:cNvPr id="4" name="Marcador de número de diapositiva 3"/>
          <p:cNvSpPr>
            <a:spLocks noGrp="1"/>
          </p:cNvSpPr>
          <p:nvPr>
            <p:ph type="sldNum" sz="quarter" idx="10"/>
          </p:nvPr>
        </p:nvSpPr>
        <p:spPr/>
        <p:txBody>
          <a:bodyPr/>
          <a:lstStyle/>
          <a:p>
            <a:fld id="{E292DA3B-D957-4EBA-8D20-225AD3D254A9}" type="slidenum">
              <a:rPr lang="es-ES" smtClean="0"/>
              <a:t>3</a:t>
            </a:fld>
            <a:endParaRPr lang="es-ES"/>
          </a:p>
        </p:txBody>
      </p:sp>
    </p:spTree>
    <p:extLst>
      <p:ext uri="{BB962C8B-B14F-4D97-AF65-F5344CB8AC3E}">
        <p14:creationId xmlns:p14="http://schemas.microsoft.com/office/powerpoint/2010/main" val="276193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In order to fulfill our mission, we have developed some projects as the Study of Associative Movement of Rare Diseases in </a:t>
            </a:r>
            <a:r>
              <a:rPr lang="en-US" dirty="0" err="1"/>
              <a:t>Ibero</a:t>
            </a:r>
            <a:r>
              <a:rPr lang="en-US" dirty="0"/>
              <a:t> </a:t>
            </a:r>
            <a:r>
              <a:rPr lang="en-US" dirty="0" smtClean="0"/>
              <a:t>America.</a:t>
            </a:r>
          </a:p>
          <a:p>
            <a:endParaRPr lang="en-US" dirty="0" smtClean="0"/>
          </a:p>
          <a:p>
            <a:endParaRPr lang="es-ES" dirty="0"/>
          </a:p>
        </p:txBody>
      </p:sp>
      <p:sp>
        <p:nvSpPr>
          <p:cNvPr id="4" name="Marcador de número de diapositiva 3"/>
          <p:cNvSpPr>
            <a:spLocks noGrp="1"/>
          </p:cNvSpPr>
          <p:nvPr>
            <p:ph type="sldNum" sz="quarter" idx="10"/>
          </p:nvPr>
        </p:nvSpPr>
        <p:spPr/>
        <p:txBody>
          <a:bodyPr/>
          <a:lstStyle/>
          <a:p>
            <a:fld id="{E292DA3B-D957-4EBA-8D20-225AD3D254A9}" type="slidenum">
              <a:rPr lang="es-ES" smtClean="0"/>
              <a:t>4</a:t>
            </a:fld>
            <a:endParaRPr lang="es-ES"/>
          </a:p>
        </p:txBody>
      </p:sp>
    </p:spTree>
    <p:extLst>
      <p:ext uri="{BB962C8B-B14F-4D97-AF65-F5344CB8AC3E}">
        <p14:creationId xmlns:p14="http://schemas.microsoft.com/office/powerpoint/2010/main" val="3747898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292DA3B-D957-4EBA-8D20-225AD3D254A9}" type="slidenum">
              <a:rPr lang="es-ES" smtClean="0"/>
              <a:t>5</a:t>
            </a:fld>
            <a:endParaRPr lang="es-ES"/>
          </a:p>
        </p:txBody>
      </p:sp>
    </p:spTree>
    <p:extLst>
      <p:ext uri="{BB962C8B-B14F-4D97-AF65-F5344CB8AC3E}">
        <p14:creationId xmlns:p14="http://schemas.microsoft.com/office/powerpoint/2010/main" val="1161381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292DA3B-D957-4EBA-8D20-225AD3D254A9}" type="slidenum">
              <a:rPr lang="es-ES" smtClean="0"/>
              <a:t>6</a:t>
            </a:fld>
            <a:endParaRPr lang="es-ES"/>
          </a:p>
        </p:txBody>
      </p:sp>
    </p:spTree>
    <p:extLst>
      <p:ext uri="{BB962C8B-B14F-4D97-AF65-F5344CB8AC3E}">
        <p14:creationId xmlns:p14="http://schemas.microsoft.com/office/powerpoint/2010/main" val="3887694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We are convinced that our next steps must be addressed to know the life conditions of people with RD in LATAM, and the resources that we have, or don’t have, for the diagnosis, treatment and care of those affected and their families.</a:t>
            </a:r>
          </a:p>
        </p:txBody>
      </p:sp>
      <p:sp>
        <p:nvSpPr>
          <p:cNvPr id="4" name="Marcador de número de diapositiva 3"/>
          <p:cNvSpPr>
            <a:spLocks noGrp="1"/>
          </p:cNvSpPr>
          <p:nvPr>
            <p:ph type="sldNum" sz="quarter" idx="10"/>
          </p:nvPr>
        </p:nvSpPr>
        <p:spPr/>
        <p:txBody>
          <a:bodyPr/>
          <a:lstStyle/>
          <a:p>
            <a:fld id="{E292DA3B-D957-4EBA-8D20-225AD3D254A9}" type="slidenum">
              <a:rPr lang="es-ES" smtClean="0"/>
              <a:t>7</a:t>
            </a:fld>
            <a:endParaRPr lang="es-ES"/>
          </a:p>
        </p:txBody>
      </p:sp>
    </p:spTree>
    <p:extLst>
      <p:ext uri="{BB962C8B-B14F-4D97-AF65-F5344CB8AC3E}">
        <p14:creationId xmlns:p14="http://schemas.microsoft.com/office/powerpoint/2010/main" val="1211008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In this direction I‘d </a:t>
            </a:r>
            <a:r>
              <a:rPr lang="en-US" dirty="0"/>
              <a:t>like to talk about </a:t>
            </a:r>
            <a:r>
              <a:rPr lang="en-US" dirty="0" smtClean="0"/>
              <a:t>our </a:t>
            </a:r>
            <a:r>
              <a:rPr lang="en-US" dirty="0"/>
              <a:t>main projects for 2019</a:t>
            </a:r>
            <a:r>
              <a:rPr lang="en-US" dirty="0" smtClean="0"/>
              <a:t>.</a:t>
            </a:r>
            <a:endParaRPr lang="en-US" dirty="0"/>
          </a:p>
          <a:p>
            <a:endParaRPr lang="en-US" dirty="0" smtClean="0"/>
          </a:p>
          <a:p>
            <a:r>
              <a:rPr lang="en-US" dirty="0" smtClean="0"/>
              <a:t>The first one is the Study </a:t>
            </a:r>
            <a:r>
              <a:rPr lang="en-US" dirty="0"/>
              <a:t>of </a:t>
            </a:r>
            <a:r>
              <a:rPr lang="en-US" dirty="0" smtClean="0"/>
              <a:t>Health </a:t>
            </a:r>
            <a:r>
              <a:rPr lang="en-US" dirty="0"/>
              <a:t>and </a:t>
            </a:r>
            <a:r>
              <a:rPr lang="en-US" dirty="0" smtClean="0"/>
              <a:t>Social Needs </a:t>
            </a:r>
            <a:r>
              <a:rPr lang="en-US" dirty="0"/>
              <a:t>of people with RD in LATAM, and the </a:t>
            </a:r>
            <a:r>
              <a:rPr lang="en-US" dirty="0" smtClean="0"/>
              <a:t>second is the </a:t>
            </a:r>
            <a:r>
              <a:rPr lang="en-US" dirty="0" err="1" smtClean="0"/>
              <a:t>Ibero</a:t>
            </a:r>
            <a:r>
              <a:rPr lang="en-US" dirty="0" smtClean="0"/>
              <a:t> </a:t>
            </a:r>
            <a:r>
              <a:rPr lang="en-US" dirty="0"/>
              <a:t>American Information and Guidance service for RD, a pilot </a:t>
            </a:r>
            <a:r>
              <a:rPr lang="en-US" dirty="0" smtClean="0"/>
              <a:t>project that we want to develop with our partner in Uruguay, ATUERU.</a:t>
            </a:r>
            <a:endParaRPr lang="en-US" dirty="0"/>
          </a:p>
          <a:p>
            <a:endParaRPr lang="en-US" dirty="0"/>
          </a:p>
        </p:txBody>
      </p:sp>
      <p:sp>
        <p:nvSpPr>
          <p:cNvPr id="4" name="Marcador de número de diapositiva 3"/>
          <p:cNvSpPr>
            <a:spLocks noGrp="1"/>
          </p:cNvSpPr>
          <p:nvPr>
            <p:ph type="sldNum" sz="quarter" idx="10"/>
          </p:nvPr>
        </p:nvSpPr>
        <p:spPr/>
        <p:txBody>
          <a:bodyPr/>
          <a:lstStyle/>
          <a:p>
            <a:fld id="{E292DA3B-D957-4EBA-8D20-225AD3D254A9}" type="slidenum">
              <a:rPr lang="es-ES" smtClean="0"/>
              <a:t>10</a:t>
            </a:fld>
            <a:endParaRPr lang="es-ES"/>
          </a:p>
        </p:txBody>
      </p:sp>
    </p:spTree>
    <p:extLst>
      <p:ext uri="{BB962C8B-B14F-4D97-AF65-F5344CB8AC3E}">
        <p14:creationId xmlns:p14="http://schemas.microsoft.com/office/powerpoint/2010/main" val="1520273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To </a:t>
            </a:r>
            <a:r>
              <a:rPr lang="es-ES" dirty="0" err="1" smtClean="0"/>
              <a:t>settle</a:t>
            </a:r>
            <a:r>
              <a:rPr lang="es-ES" dirty="0" smtClean="0"/>
              <a:t> </a:t>
            </a:r>
            <a:r>
              <a:rPr lang="es-ES" dirty="0" err="1" smtClean="0"/>
              <a:t>down</a:t>
            </a:r>
            <a:r>
              <a:rPr lang="es-ES" dirty="0" smtClean="0"/>
              <a:t> </a:t>
            </a:r>
            <a:r>
              <a:rPr lang="es-ES" dirty="0" err="1" smtClean="0"/>
              <a:t>this</a:t>
            </a:r>
            <a:r>
              <a:rPr lang="es-ES" dirty="0" smtClean="0"/>
              <a:t> </a:t>
            </a:r>
            <a:r>
              <a:rPr lang="es-ES" dirty="0" err="1" smtClean="0"/>
              <a:t>caractheristics</a:t>
            </a:r>
            <a:r>
              <a:rPr lang="es-ES" dirty="0" smtClean="0"/>
              <a:t> </a:t>
            </a:r>
            <a:r>
              <a:rPr lang="es-ES" dirty="0" err="1" smtClean="0"/>
              <a:t>we</a:t>
            </a:r>
            <a:r>
              <a:rPr lang="es-ES" dirty="0" smtClean="0"/>
              <a:t> </a:t>
            </a:r>
            <a:r>
              <a:rPr lang="es-ES" dirty="0" err="1" smtClean="0"/>
              <a:t>want</a:t>
            </a:r>
            <a:r>
              <a:rPr lang="es-ES" dirty="0" smtClean="0"/>
              <a:t> to </a:t>
            </a:r>
            <a:r>
              <a:rPr lang="es-ES" dirty="0" err="1" smtClean="0"/>
              <a:t>develop</a:t>
            </a:r>
            <a:r>
              <a:rPr lang="es-ES" dirty="0" smtClean="0"/>
              <a:t> </a:t>
            </a:r>
            <a:r>
              <a:rPr lang="es-ES" dirty="0" err="1" smtClean="0"/>
              <a:t>our</a:t>
            </a:r>
            <a:r>
              <a:rPr lang="es-ES" dirty="0" smtClean="0"/>
              <a:t> </a:t>
            </a:r>
            <a:r>
              <a:rPr lang="es-ES" dirty="0" err="1" smtClean="0"/>
              <a:t>study</a:t>
            </a:r>
            <a:r>
              <a:rPr lang="es-ES" dirty="0" smtClean="0"/>
              <a:t>, in </a:t>
            </a:r>
            <a:r>
              <a:rPr lang="es-ES" dirty="0" err="1" smtClean="0"/>
              <a:t>order</a:t>
            </a:r>
            <a:r>
              <a:rPr lang="es-ES" dirty="0" smtClean="0"/>
              <a:t> to </a:t>
            </a:r>
            <a:r>
              <a:rPr lang="es-ES" dirty="0" err="1" smtClean="0"/>
              <a:t>kow</a:t>
            </a:r>
            <a:r>
              <a:rPr lang="es-ES" dirty="0" smtClean="0"/>
              <a:t>… </a:t>
            </a:r>
            <a:endParaRPr lang="es-ES" dirty="0"/>
          </a:p>
        </p:txBody>
      </p:sp>
      <p:sp>
        <p:nvSpPr>
          <p:cNvPr id="4" name="Marcador de número de diapositiva 3"/>
          <p:cNvSpPr>
            <a:spLocks noGrp="1"/>
          </p:cNvSpPr>
          <p:nvPr>
            <p:ph type="sldNum" sz="quarter" idx="10"/>
          </p:nvPr>
        </p:nvSpPr>
        <p:spPr/>
        <p:txBody>
          <a:bodyPr/>
          <a:lstStyle/>
          <a:p>
            <a:fld id="{E292DA3B-D957-4EBA-8D20-225AD3D254A9}" type="slidenum">
              <a:rPr lang="es-ES" smtClean="0"/>
              <a:t>11</a:t>
            </a:fld>
            <a:endParaRPr lang="es-ES"/>
          </a:p>
        </p:txBody>
      </p:sp>
    </p:spTree>
    <p:extLst>
      <p:ext uri="{BB962C8B-B14F-4D97-AF65-F5344CB8AC3E}">
        <p14:creationId xmlns:p14="http://schemas.microsoft.com/office/powerpoint/2010/main" val="1573107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524000" y="4432035"/>
            <a:ext cx="9144000" cy="604199"/>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smtClean="0"/>
              <a:t>Haga clic para editar el estilo de subtítulo del patrón</a:t>
            </a:r>
            <a:endParaRPr lang="es-ES" dirty="0"/>
          </a:p>
        </p:txBody>
      </p:sp>
      <p:sp>
        <p:nvSpPr>
          <p:cNvPr id="2" name="Título 1"/>
          <p:cNvSpPr>
            <a:spLocks noGrp="1"/>
          </p:cNvSpPr>
          <p:nvPr>
            <p:ph type="ctrTitle"/>
          </p:nvPr>
        </p:nvSpPr>
        <p:spPr>
          <a:xfrm>
            <a:off x="1524000" y="1910157"/>
            <a:ext cx="9144000" cy="2291239"/>
          </a:xfrm>
        </p:spPr>
        <p:txBody>
          <a:bodyPr anchor="b"/>
          <a:lstStyle>
            <a:lvl1pPr algn="ctr">
              <a:defRPr sz="6000"/>
            </a:lvl1pPr>
          </a:lstStyle>
          <a:p>
            <a:r>
              <a:rPr lang="es-ES" dirty="0" smtClean="0"/>
              <a:t>Haga clic para modificar el estilo de título del patrón</a:t>
            </a:r>
            <a:endParaRPr lang="es-ES" dirty="0"/>
          </a:p>
        </p:txBody>
      </p:sp>
      <p:sp>
        <p:nvSpPr>
          <p:cNvPr id="5" name="CuadroTexto 4"/>
          <p:cNvSpPr txBox="1"/>
          <p:nvPr userDrawn="1"/>
        </p:nvSpPr>
        <p:spPr>
          <a:xfrm>
            <a:off x="403412" y="6266329"/>
            <a:ext cx="685800" cy="338554"/>
          </a:xfrm>
          <a:prstGeom prst="rect">
            <a:avLst/>
          </a:prstGeom>
          <a:noFill/>
        </p:spPr>
        <p:txBody>
          <a:bodyPr wrap="square" rtlCol="0">
            <a:spAutoFit/>
          </a:bodyPr>
          <a:lstStyle/>
          <a:p>
            <a:fld id="{03953351-4988-4B63-A6CB-3C4C270EC4AA}" type="slidenum">
              <a:rPr lang="es-ES" sz="1600" smtClean="0">
                <a:solidFill>
                  <a:schemeClr val="tx1"/>
                </a:solidFill>
                <a:effectLst>
                  <a:outerShdw blurRad="38100" dist="38100" dir="2700000" algn="tl">
                    <a:srgbClr val="000000">
                      <a:alpha val="43137"/>
                    </a:srgbClr>
                  </a:outerShdw>
                </a:effectLst>
              </a:rPr>
              <a:t>‹#›</a:t>
            </a:fld>
            <a:endParaRPr lang="es-ES" sz="16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96867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solidFill>
                  <a:srgbClr val="002060"/>
                </a:solidFill>
              </a:defRPr>
            </a:lvl1pPr>
          </a:lstStyle>
          <a:p>
            <a:r>
              <a:rPr lang="es-ES" dirty="0" smtClean="0"/>
              <a:t>Haga clic para modificar el estilo de título del patrón</a:t>
            </a:r>
            <a:endParaRPr lang="es-ES" dirty="0"/>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524118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470899"/>
          </a:xfrm>
        </p:spPr>
        <p:txBody>
          <a:bodyPr vert="eaVert"/>
          <a:lstStyle>
            <a:lvl1pPr>
              <a:defRPr>
                <a:solidFill>
                  <a:srgbClr val="002060"/>
                </a:solidFill>
              </a:defRPr>
            </a:lvl1pPr>
          </a:lstStyle>
          <a:p>
            <a:r>
              <a:rPr lang="es-ES" dirty="0" smtClean="0"/>
              <a:t>Haga clic para modificar el estilo de título del patrón</a:t>
            </a:r>
            <a:endParaRPr lang="es-ES" dirty="0"/>
          </a:p>
        </p:txBody>
      </p:sp>
      <p:sp>
        <p:nvSpPr>
          <p:cNvPr id="3" name="Marcador de texto vertical 2"/>
          <p:cNvSpPr>
            <a:spLocks noGrp="1"/>
          </p:cNvSpPr>
          <p:nvPr>
            <p:ph type="body" orient="vert" idx="1"/>
          </p:nvPr>
        </p:nvSpPr>
        <p:spPr>
          <a:xfrm>
            <a:off x="1721224" y="365125"/>
            <a:ext cx="6851276" cy="5470899"/>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631250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os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7834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1086094"/>
            <a:ext cx="9027459" cy="1325563"/>
          </a:xfrm>
        </p:spPr>
        <p:txBody>
          <a:bodyPr/>
          <a:lstStyle>
            <a:lvl1pPr>
              <a:defRPr>
                <a:solidFill>
                  <a:srgbClr val="002060"/>
                </a:solidFill>
              </a:defRPr>
            </a:lvl1pPr>
          </a:lstStyle>
          <a:p>
            <a:r>
              <a:rPr lang="es-ES" dirty="0" smtClean="0"/>
              <a:t>Haga clic para modificar el estilo de título del patrón</a:t>
            </a:r>
            <a:endParaRPr lang="es-ES" dirty="0"/>
          </a:p>
        </p:txBody>
      </p:sp>
      <p:sp>
        <p:nvSpPr>
          <p:cNvPr id="3" name="Marcador de contenido 2"/>
          <p:cNvSpPr>
            <a:spLocks noGrp="1"/>
          </p:cNvSpPr>
          <p:nvPr>
            <p:ph idx="1"/>
          </p:nvPr>
        </p:nvSpPr>
        <p:spPr>
          <a:xfrm>
            <a:off x="838200" y="2549564"/>
            <a:ext cx="10515600" cy="3730654"/>
          </a:xfrm>
        </p:spPr>
        <p:txBody>
          <a:bodyPr/>
          <a:lstStyle/>
          <a:p>
            <a:pPr lvl="0"/>
            <a:r>
              <a:rPr lang="es-ES" dirty="0" smtClean="0"/>
              <a:t>Editar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Tree>
    <p:extLst>
      <p:ext uri="{BB962C8B-B14F-4D97-AF65-F5344CB8AC3E}">
        <p14:creationId xmlns:p14="http://schemas.microsoft.com/office/powerpoint/2010/main" val="3387440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831850" y="4589464"/>
            <a:ext cx="10515600" cy="115287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2" name="Título 1"/>
          <p:cNvSpPr>
            <a:spLocks noGrp="1"/>
          </p:cNvSpPr>
          <p:nvPr>
            <p:ph type="title"/>
          </p:nvPr>
        </p:nvSpPr>
        <p:spPr>
          <a:xfrm>
            <a:off x="831850" y="1709738"/>
            <a:ext cx="10515600" cy="2852737"/>
          </a:xfrm>
        </p:spPr>
        <p:txBody>
          <a:bodyPr anchor="b"/>
          <a:lstStyle>
            <a:lvl1pPr>
              <a:defRPr sz="6000">
                <a:solidFill>
                  <a:srgbClr val="002060"/>
                </a:solidFill>
              </a:defRPr>
            </a:lvl1pPr>
          </a:lstStyle>
          <a:p>
            <a:r>
              <a:rPr lang="es-ES" dirty="0" smtClean="0"/>
              <a:t>Haga clic para modificar el estilo de título del patrón</a:t>
            </a:r>
            <a:endParaRPr lang="es-ES" dirty="0"/>
          </a:p>
        </p:txBody>
      </p:sp>
    </p:spTree>
    <p:extLst>
      <p:ext uri="{BB962C8B-B14F-4D97-AF65-F5344CB8AC3E}">
        <p14:creationId xmlns:p14="http://schemas.microsoft.com/office/powerpoint/2010/main" val="288723812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1062211"/>
            <a:ext cx="8960223" cy="1325563"/>
          </a:xfrm>
        </p:spPr>
        <p:txBody>
          <a:bodyPr/>
          <a:lstStyle>
            <a:lvl1pPr>
              <a:defRPr>
                <a:solidFill>
                  <a:srgbClr val="002060"/>
                </a:solidFill>
              </a:defRPr>
            </a:lvl1pPr>
          </a:lstStyle>
          <a:p>
            <a:r>
              <a:rPr lang="es-ES" dirty="0" smtClean="0"/>
              <a:t>Haga clic para modificar el estilo de título del patrón</a:t>
            </a:r>
            <a:endParaRPr lang="es-ES" dirty="0"/>
          </a:p>
        </p:txBody>
      </p:sp>
      <p:sp>
        <p:nvSpPr>
          <p:cNvPr id="3" name="Marcador de contenido 2"/>
          <p:cNvSpPr>
            <a:spLocks noGrp="1"/>
          </p:cNvSpPr>
          <p:nvPr>
            <p:ph sz="half" idx="1"/>
          </p:nvPr>
        </p:nvSpPr>
        <p:spPr>
          <a:xfrm>
            <a:off x="838200" y="2215588"/>
            <a:ext cx="5181600" cy="4117975"/>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2215588"/>
            <a:ext cx="5181600" cy="4117975"/>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510906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812798"/>
            <a:ext cx="9042493" cy="1325563"/>
          </a:xfrm>
        </p:spPr>
        <p:txBody>
          <a:bodyPr/>
          <a:lstStyle>
            <a:lvl1pPr>
              <a:defRPr>
                <a:solidFill>
                  <a:srgbClr val="002060"/>
                </a:solidFill>
              </a:defRPr>
            </a:lvl1pPr>
          </a:lstStyle>
          <a:p>
            <a:r>
              <a:rPr lang="es-ES" dirty="0" smtClean="0"/>
              <a:t>Haga clic para modificar el estilo de título del patrón</a:t>
            </a:r>
            <a:endParaRPr lang="es-ES" dirty="0"/>
          </a:p>
        </p:txBody>
      </p:sp>
      <p:sp>
        <p:nvSpPr>
          <p:cNvPr id="3" name="Marcador de texto 2"/>
          <p:cNvSpPr>
            <a:spLocks noGrp="1"/>
          </p:cNvSpPr>
          <p:nvPr>
            <p:ph type="body" idx="1"/>
          </p:nvPr>
        </p:nvSpPr>
        <p:spPr>
          <a:xfrm>
            <a:off x="839788" y="21383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962273"/>
            <a:ext cx="5157787" cy="3411631"/>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21383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962273"/>
            <a:ext cx="5183188" cy="3411631"/>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726942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solidFill>
                  <a:srgbClr val="002060"/>
                </a:solidFill>
              </a:defRPr>
            </a:lvl1pPr>
          </a:lstStyle>
          <a:p>
            <a:r>
              <a:rPr lang="es-ES" dirty="0" smtClean="0"/>
              <a:t>Haga clic para modificar el estilo de título del patrón</a:t>
            </a:r>
            <a:endParaRPr lang="es-ES" dirty="0"/>
          </a:p>
        </p:txBody>
      </p:sp>
    </p:spTree>
    <p:extLst>
      <p:ext uri="{BB962C8B-B14F-4D97-AF65-F5344CB8AC3E}">
        <p14:creationId xmlns:p14="http://schemas.microsoft.com/office/powerpoint/2010/main" val="3192213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2614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296986" y="2272550"/>
            <a:ext cx="3932237" cy="457200"/>
          </a:xfrm>
        </p:spPr>
        <p:txBody>
          <a:bodyPr anchor="b"/>
          <a:lstStyle>
            <a:lvl1pPr>
              <a:defRPr sz="3200">
                <a:solidFill>
                  <a:srgbClr val="002060"/>
                </a:solidFill>
              </a:defRPr>
            </a:lvl1pPr>
          </a:lstStyle>
          <a:p>
            <a:r>
              <a:rPr lang="es-ES" dirty="0" smtClean="0"/>
              <a:t>Haga clic para modificar el estilo de título del patrón</a:t>
            </a:r>
            <a:endParaRPr lang="es-ES" dirty="0"/>
          </a:p>
        </p:txBody>
      </p:sp>
      <p:sp>
        <p:nvSpPr>
          <p:cNvPr id="3" name="Marcador de contenido 2"/>
          <p:cNvSpPr>
            <a:spLocks noGrp="1"/>
          </p:cNvSpPr>
          <p:nvPr>
            <p:ph idx="1"/>
          </p:nvPr>
        </p:nvSpPr>
        <p:spPr>
          <a:xfrm>
            <a:off x="5903258" y="1659775"/>
            <a:ext cx="5452129"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1296986" y="272975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Tree>
    <p:extLst>
      <p:ext uri="{BB962C8B-B14F-4D97-AF65-F5344CB8AC3E}">
        <p14:creationId xmlns:p14="http://schemas.microsoft.com/office/powerpoint/2010/main" val="1013177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404562" y="457200"/>
            <a:ext cx="3932237" cy="1600200"/>
          </a:xfrm>
        </p:spPr>
        <p:txBody>
          <a:bodyPr anchor="b"/>
          <a:lstStyle>
            <a:lvl1pPr>
              <a:defRPr sz="3200">
                <a:solidFill>
                  <a:srgbClr val="002060"/>
                </a:solidFill>
              </a:defRPr>
            </a:lvl1pPr>
          </a:lstStyle>
          <a:p>
            <a:r>
              <a:rPr lang="es-ES" dirty="0" smtClean="0"/>
              <a:t>Haga clic para modificar el estilo de título del patrón</a:t>
            </a:r>
            <a:endParaRPr lang="es-ES" dirty="0"/>
          </a:p>
        </p:txBody>
      </p:sp>
      <p:sp>
        <p:nvSpPr>
          <p:cNvPr id="3" name="Marcador de posición de imagen 2"/>
          <p:cNvSpPr>
            <a:spLocks noGrp="1"/>
          </p:cNvSpPr>
          <p:nvPr>
            <p:ph type="pic" idx="1"/>
          </p:nvPr>
        </p:nvSpPr>
        <p:spPr>
          <a:xfrm>
            <a:off x="5930152" y="987425"/>
            <a:ext cx="542523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404562"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Tree>
    <p:extLst>
      <p:ext uri="{BB962C8B-B14F-4D97-AF65-F5344CB8AC3E}">
        <p14:creationId xmlns:p14="http://schemas.microsoft.com/office/powerpoint/2010/main" val="4173515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14"/>
          <a:stretch>
            <a:fillRect/>
          </a:stretch>
        </p:blipFill>
        <p:spPr>
          <a:xfrm>
            <a:off x="1755650" y="84659"/>
            <a:ext cx="10236071" cy="1115665"/>
          </a:xfrm>
          <a:prstGeom prst="rect">
            <a:avLst/>
          </a:prstGeom>
        </p:spPr>
      </p:pic>
      <p:sp>
        <p:nvSpPr>
          <p:cNvPr id="2" name="Marcador de título 1"/>
          <p:cNvSpPr>
            <a:spLocks noGrp="1"/>
          </p:cNvSpPr>
          <p:nvPr>
            <p:ph type="title"/>
          </p:nvPr>
        </p:nvSpPr>
        <p:spPr>
          <a:xfrm>
            <a:off x="1277469" y="1169788"/>
            <a:ext cx="8960223" cy="1325563"/>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ES" dirty="0"/>
          </a:p>
        </p:txBody>
      </p:sp>
      <p:sp>
        <p:nvSpPr>
          <p:cNvPr id="3" name="Marcador de texto 2"/>
          <p:cNvSpPr>
            <a:spLocks noGrp="1"/>
          </p:cNvSpPr>
          <p:nvPr>
            <p:ph type="body" idx="1"/>
          </p:nvPr>
        </p:nvSpPr>
        <p:spPr>
          <a:xfrm>
            <a:off x="1277469" y="2565213"/>
            <a:ext cx="10076329" cy="3687669"/>
          </a:xfrm>
          <a:prstGeom prst="rect">
            <a:avLst/>
          </a:prstGeom>
        </p:spPr>
        <p:txBody>
          <a:bodyPr vert="horz" lIns="91440" tIns="45720" rIns="91440" bIns="45720" rtlCol="0">
            <a:normAutofit/>
          </a:bodyPr>
          <a:lstStyle/>
          <a:p>
            <a:pPr lvl="0"/>
            <a:r>
              <a:rPr lang="es-ES" dirty="0" smtClean="0"/>
              <a:t>Editar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6" name="CuadroTexto 5"/>
          <p:cNvSpPr txBox="1"/>
          <p:nvPr userDrawn="1"/>
        </p:nvSpPr>
        <p:spPr>
          <a:xfrm>
            <a:off x="403412" y="6266329"/>
            <a:ext cx="685800" cy="338554"/>
          </a:xfrm>
          <a:prstGeom prst="rect">
            <a:avLst/>
          </a:prstGeom>
          <a:noFill/>
        </p:spPr>
        <p:txBody>
          <a:bodyPr wrap="square" rtlCol="0">
            <a:spAutoFit/>
          </a:bodyPr>
          <a:lstStyle/>
          <a:p>
            <a:fld id="{03953351-4988-4B63-A6CB-3C4C270EC4AA}" type="slidenum">
              <a:rPr lang="es-ES" sz="1600" smtClean="0">
                <a:solidFill>
                  <a:schemeClr val="tx1"/>
                </a:solidFill>
                <a:effectLst>
                  <a:outerShdw blurRad="38100" dist="38100" dir="2700000" algn="tl">
                    <a:srgbClr val="000000">
                      <a:alpha val="43137"/>
                    </a:srgbClr>
                  </a:outerShdw>
                </a:effectLst>
              </a:rPr>
              <a:t>‹#›</a:t>
            </a:fld>
            <a:endParaRPr lang="es-ES" sz="16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592001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b="0" kern="1200">
          <a:solidFill>
            <a:srgbClr val="002060"/>
          </a:solidFill>
          <a:latin typeface="Kanit" panose="00000500000000000000" pitchFamily="2" charset="-34"/>
          <a:ea typeface="+mj-ea"/>
          <a:cs typeface="Kanit" panose="00000500000000000000" pitchFamily="2" charset="-34"/>
        </a:defRPr>
      </a:lvl1pPr>
    </p:titleStyle>
    <p:bodyStyle>
      <a:lvl1pPr marL="228600" indent="-228600" algn="l" defTabSz="914400" rtl="0" eaLnBrk="1" latinLnBrk="0" hangingPunct="1">
        <a:lnSpc>
          <a:spcPct val="90000"/>
        </a:lnSpc>
        <a:spcBef>
          <a:spcPts val="1000"/>
        </a:spcBef>
        <a:buClr>
          <a:srgbClr val="FFC000"/>
        </a:buClr>
        <a:buFont typeface="Arial" panose="020B0604020202020204" pitchFamily="34" charset="0"/>
        <a:buChar char="•"/>
        <a:defRPr sz="2800" kern="1200">
          <a:solidFill>
            <a:srgbClr val="002060"/>
          </a:solidFill>
          <a:latin typeface="Lora" panose="00000500000000000000" pitchFamily="2" charset="0"/>
          <a:ea typeface="+mn-ea"/>
          <a:cs typeface="+mn-cs"/>
        </a:defRPr>
      </a:lvl1pPr>
      <a:lvl2pPr marL="685800" indent="-228600" algn="l" defTabSz="914400" rtl="0" eaLnBrk="1" latinLnBrk="0" hangingPunct="1">
        <a:lnSpc>
          <a:spcPct val="90000"/>
        </a:lnSpc>
        <a:spcBef>
          <a:spcPts val="500"/>
        </a:spcBef>
        <a:buClr>
          <a:srgbClr val="FFC000"/>
        </a:buClr>
        <a:buFont typeface="Arial" panose="020B0604020202020204" pitchFamily="34" charset="0"/>
        <a:buChar char="•"/>
        <a:defRPr sz="2400" kern="1200">
          <a:solidFill>
            <a:srgbClr val="002060"/>
          </a:solidFill>
          <a:latin typeface="Lora" panose="00000500000000000000" pitchFamily="2" charset="0"/>
          <a:ea typeface="+mn-ea"/>
          <a:cs typeface="+mn-cs"/>
        </a:defRPr>
      </a:lvl2pPr>
      <a:lvl3pPr marL="1143000" indent="-228600" algn="l" defTabSz="914400" rtl="0" eaLnBrk="1" latinLnBrk="0" hangingPunct="1">
        <a:lnSpc>
          <a:spcPct val="90000"/>
        </a:lnSpc>
        <a:spcBef>
          <a:spcPts val="500"/>
        </a:spcBef>
        <a:buClr>
          <a:srgbClr val="FFC000"/>
        </a:buClr>
        <a:buFont typeface="Arial" panose="020B0604020202020204" pitchFamily="34" charset="0"/>
        <a:buChar char="•"/>
        <a:defRPr sz="2000" kern="1200">
          <a:solidFill>
            <a:srgbClr val="002060"/>
          </a:solidFill>
          <a:latin typeface="Lora" panose="00000500000000000000" pitchFamily="2" charset="0"/>
          <a:ea typeface="+mn-ea"/>
          <a:cs typeface="+mn-cs"/>
        </a:defRPr>
      </a:lvl3pPr>
      <a:lvl4pPr marL="1600200" indent="-228600" algn="l" defTabSz="914400" rtl="0" eaLnBrk="1" latinLnBrk="0" hangingPunct="1">
        <a:lnSpc>
          <a:spcPct val="90000"/>
        </a:lnSpc>
        <a:spcBef>
          <a:spcPts val="500"/>
        </a:spcBef>
        <a:buClr>
          <a:srgbClr val="FFC000"/>
        </a:buClr>
        <a:buFont typeface="Arial" panose="020B0604020202020204" pitchFamily="34" charset="0"/>
        <a:buChar char="•"/>
        <a:defRPr sz="1800" kern="1200">
          <a:solidFill>
            <a:srgbClr val="002060"/>
          </a:solidFill>
          <a:latin typeface="Lora" panose="00000500000000000000" pitchFamily="2" charset="0"/>
          <a:ea typeface="+mn-ea"/>
          <a:cs typeface="+mn-cs"/>
        </a:defRPr>
      </a:lvl4pPr>
      <a:lvl5pPr marL="2057400" indent="-228600" algn="l" defTabSz="914400" rtl="0" eaLnBrk="1" latinLnBrk="0" hangingPunct="1">
        <a:lnSpc>
          <a:spcPct val="90000"/>
        </a:lnSpc>
        <a:spcBef>
          <a:spcPts val="500"/>
        </a:spcBef>
        <a:buClr>
          <a:srgbClr val="FFC000"/>
        </a:buClr>
        <a:buFont typeface="Arial" panose="020B0604020202020204" pitchFamily="34" charset="0"/>
        <a:buChar char="•"/>
        <a:defRPr sz="1800" kern="1200">
          <a:solidFill>
            <a:srgbClr val="002060"/>
          </a:solidFill>
          <a:latin typeface="Lora"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jpeg"/><Relationship Id="rId7"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7.png"/><Relationship Id="rId5" Type="http://schemas.microsoft.com/office/2007/relationships/hdphoto" Target="../media/hdphoto1.wdp"/><Relationship Id="rId10" Type="http://schemas.openxmlformats.org/officeDocument/2006/relationships/image" Target="../media/image21.png"/><Relationship Id="rId4" Type="http://schemas.openxmlformats.org/officeDocument/2006/relationships/image" Target="../media/image16.png"/><Relationship Id="rId9" Type="http://schemas.openxmlformats.org/officeDocument/2006/relationships/image" Target="../media/image20.png"/></Relationships>
</file>

<file path=ppt/slides/_rels/slide1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hyperlink" Target="mailto:presidencia@aliber.org" TargetMode="External"/><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22.jpeg"/><Relationship Id="rId5" Type="http://schemas.openxmlformats.org/officeDocument/2006/relationships/hyperlink" Target="mailto:vicepresidencia2@aliber.org" TargetMode="External"/><Relationship Id="rId4" Type="http://schemas.openxmlformats.org/officeDocument/2006/relationships/hyperlink" Target="mailto:direccion@aliber.org" TargetMode="External"/><Relationship Id="rId9"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jpe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28167" y="2911729"/>
            <a:ext cx="11518710" cy="1310185"/>
          </a:xfrm>
        </p:spPr>
        <p:txBody>
          <a:bodyPr>
            <a:normAutofit fontScale="90000"/>
          </a:bodyPr>
          <a:lstStyle/>
          <a:p>
            <a:r>
              <a:rPr lang="es-ES" sz="4800" dirty="0" smtClean="0"/>
              <a:t/>
            </a:r>
            <a:br>
              <a:rPr lang="es-ES" sz="4800" dirty="0" smtClean="0"/>
            </a:br>
            <a:r>
              <a:rPr lang="en-US" sz="4800" dirty="0" err="1" smtClean="0"/>
              <a:t>Ibero</a:t>
            </a:r>
            <a:r>
              <a:rPr lang="en-US" sz="4800" dirty="0"/>
              <a:t>-</a:t>
            </a:r>
            <a:r>
              <a:rPr lang="en-US" sz="4800" dirty="0" smtClean="0"/>
              <a:t>American Alliance for Rare Diseases ALIBER</a:t>
            </a:r>
            <a:endParaRPr lang="en-US" sz="4800" dirty="0"/>
          </a:p>
        </p:txBody>
      </p:sp>
      <p:sp>
        <p:nvSpPr>
          <p:cNvPr id="3" name="Subtítulo 2"/>
          <p:cNvSpPr>
            <a:spLocks noGrp="1"/>
          </p:cNvSpPr>
          <p:nvPr>
            <p:ph type="subTitle" idx="1"/>
          </p:nvPr>
        </p:nvSpPr>
        <p:spPr>
          <a:xfrm>
            <a:off x="1398896" y="5237253"/>
            <a:ext cx="9144000" cy="822353"/>
          </a:xfrm>
        </p:spPr>
        <p:txBody>
          <a:bodyPr>
            <a:normAutofit lnSpcReduction="10000"/>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Dr. </a:t>
            </a:r>
            <a:r>
              <a:rPr lang="en-US" dirty="0" err="1" smtClean="0"/>
              <a:t>Jesús</a:t>
            </a:r>
            <a:r>
              <a:rPr lang="en-US" dirty="0" smtClean="0"/>
              <a:t> Navarro</a:t>
            </a:r>
          </a:p>
          <a:p>
            <a:r>
              <a:rPr lang="en-US" dirty="0" smtClean="0"/>
              <a:t>Vice-President</a:t>
            </a:r>
            <a:endParaRPr lang="en-US" dirty="0"/>
          </a:p>
        </p:txBody>
      </p:sp>
    </p:spTree>
    <p:extLst>
      <p:ext uri="{BB962C8B-B14F-4D97-AF65-F5344CB8AC3E}">
        <p14:creationId xmlns:p14="http://schemas.microsoft.com/office/powerpoint/2010/main" val="32364703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3727" y="1196292"/>
            <a:ext cx="9027459" cy="1325563"/>
          </a:xfrm>
        </p:spPr>
        <p:txBody>
          <a:bodyPr/>
          <a:lstStyle/>
          <a:p>
            <a:r>
              <a:rPr lang="es-ES" dirty="0" smtClean="0"/>
              <a:t>2019 </a:t>
            </a:r>
            <a:r>
              <a:rPr lang="es-ES" dirty="0" err="1" smtClean="0"/>
              <a:t>main</a:t>
            </a:r>
            <a:r>
              <a:rPr lang="es-ES" dirty="0" smtClean="0"/>
              <a:t> </a:t>
            </a:r>
            <a:r>
              <a:rPr lang="es-ES" dirty="0" err="1" smtClean="0"/>
              <a:t>projects</a:t>
            </a:r>
            <a:endParaRPr lang="es-ES" dirty="0"/>
          </a:p>
        </p:txBody>
      </p:sp>
      <p:sp>
        <p:nvSpPr>
          <p:cNvPr id="3" name="Marcador de contenido 2"/>
          <p:cNvSpPr>
            <a:spLocks noGrp="1"/>
          </p:cNvSpPr>
          <p:nvPr>
            <p:ph idx="1"/>
          </p:nvPr>
        </p:nvSpPr>
        <p:spPr>
          <a:xfrm>
            <a:off x="1073727" y="2521855"/>
            <a:ext cx="10515600" cy="3730654"/>
          </a:xfrm>
        </p:spPr>
        <p:txBody>
          <a:bodyPr/>
          <a:lstStyle/>
          <a:p>
            <a:pPr>
              <a:lnSpc>
                <a:spcPct val="150000"/>
              </a:lnSpc>
            </a:pPr>
            <a:r>
              <a:rPr lang="en-US" dirty="0" err="1" smtClean="0"/>
              <a:t>ENSERio</a:t>
            </a:r>
            <a:r>
              <a:rPr lang="en-US" dirty="0" smtClean="0"/>
              <a:t> - LATAM Study</a:t>
            </a:r>
          </a:p>
          <a:p>
            <a:pPr lvl="1">
              <a:lnSpc>
                <a:spcPct val="150000"/>
              </a:lnSpc>
            </a:pPr>
            <a:r>
              <a:rPr lang="en-US" dirty="0" smtClean="0"/>
              <a:t>Social and Health Needs of People with RD</a:t>
            </a:r>
          </a:p>
          <a:p>
            <a:pPr>
              <a:lnSpc>
                <a:spcPct val="150000"/>
              </a:lnSpc>
            </a:pPr>
            <a:r>
              <a:rPr lang="en-US" dirty="0" err="1" smtClean="0"/>
              <a:t>Ibero</a:t>
            </a:r>
            <a:r>
              <a:rPr lang="en-US" dirty="0" smtClean="0"/>
              <a:t> American Information and Guidance Service for Rare Diseases (SIO-ALIBER).</a:t>
            </a:r>
          </a:p>
          <a:p>
            <a:pPr lvl="1">
              <a:lnSpc>
                <a:spcPct val="150000"/>
              </a:lnSpc>
            </a:pPr>
            <a:r>
              <a:rPr lang="en-US" dirty="0" smtClean="0"/>
              <a:t>Pilot project</a:t>
            </a:r>
            <a:endParaRPr lang="en-US" dirty="0"/>
          </a:p>
        </p:txBody>
      </p:sp>
    </p:spTree>
    <p:extLst>
      <p:ext uri="{BB962C8B-B14F-4D97-AF65-F5344CB8AC3E}">
        <p14:creationId xmlns:p14="http://schemas.microsoft.com/office/powerpoint/2010/main" val="28354956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3728" y="1086094"/>
            <a:ext cx="9027459" cy="1325563"/>
          </a:xfrm>
        </p:spPr>
        <p:txBody>
          <a:bodyPr/>
          <a:lstStyle/>
          <a:p>
            <a:r>
              <a:rPr lang="es-ES" dirty="0" err="1" smtClean="0"/>
              <a:t>ENSERiO</a:t>
            </a:r>
            <a:r>
              <a:rPr lang="es-ES" dirty="0" smtClean="0"/>
              <a:t> LATAM Project</a:t>
            </a:r>
            <a:endParaRPr lang="es-ES" dirty="0"/>
          </a:p>
        </p:txBody>
      </p:sp>
      <p:sp>
        <p:nvSpPr>
          <p:cNvPr id="3" name="Marcador de contenido 2"/>
          <p:cNvSpPr>
            <a:spLocks noGrp="1"/>
          </p:cNvSpPr>
          <p:nvPr>
            <p:ph idx="1"/>
          </p:nvPr>
        </p:nvSpPr>
        <p:spPr>
          <a:xfrm>
            <a:off x="1073728" y="2120073"/>
            <a:ext cx="10515600" cy="4211454"/>
          </a:xfrm>
        </p:spPr>
        <p:txBody>
          <a:bodyPr>
            <a:normAutofit lnSpcReduction="10000"/>
          </a:bodyPr>
          <a:lstStyle/>
          <a:p>
            <a:pPr>
              <a:lnSpc>
                <a:spcPct val="150000"/>
              </a:lnSpc>
            </a:pPr>
            <a:r>
              <a:rPr lang="en-US" sz="2400" dirty="0"/>
              <a:t>To characterize social and health needs in Latin American </a:t>
            </a:r>
            <a:r>
              <a:rPr lang="en-US" sz="2400" dirty="0" smtClean="0"/>
              <a:t>RD </a:t>
            </a:r>
            <a:r>
              <a:rPr lang="en-US" sz="2400" dirty="0"/>
              <a:t>patients</a:t>
            </a:r>
            <a:r>
              <a:rPr lang="en-US" sz="2400" dirty="0" smtClean="0"/>
              <a:t>.</a:t>
            </a:r>
          </a:p>
          <a:p>
            <a:pPr lvl="1">
              <a:lnSpc>
                <a:spcPct val="150000"/>
              </a:lnSpc>
            </a:pPr>
            <a:r>
              <a:rPr lang="en-US" sz="2000" dirty="0" smtClean="0"/>
              <a:t>Socio-demographic characteristics.</a:t>
            </a:r>
            <a:endParaRPr lang="en-US" sz="2000" dirty="0"/>
          </a:p>
          <a:p>
            <a:pPr lvl="1">
              <a:lnSpc>
                <a:spcPct val="150000"/>
              </a:lnSpc>
            </a:pPr>
            <a:r>
              <a:rPr lang="en-US" sz="2000" dirty="0" smtClean="0"/>
              <a:t>Social </a:t>
            </a:r>
            <a:r>
              <a:rPr lang="en-US" sz="2000" dirty="0"/>
              <a:t>and health </a:t>
            </a:r>
            <a:r>
              <a:rPr lang="en-US" sz="2000" dirty="0" smtClean="0"/>
              <a:t>care</a:t>
            </a:r>
            <a:endParaRPr lang="en-US" sz="2000" dirty="0"/>
          </a:p>
          <a:p>
            <a:pPr lvl="1">
              <a:lnSpc>
                <a:spcPct val="150000"/>
              </a:lnSpc>
            </a:pPr>
            <a:r>
              <a:rPr lang="en-US" sz="2000" dirty="0" smtClean="0"/>
              <a:t>Process </a:t>
            </a:r>
            <a:r>
              <a:rPr lang="en-US" sz="2000" dirty="0"/>
              <a:t>to obtain diagnosis and treatment </a:t>
            </a:r>
            <a:endParaRPr lang="en-US" sz="2000" dirty="0" smtClean="0"/>
          </a:p>
          <a:p>
            <a:pPr lvl="1">
              <a:lnSpc>
                <a:spcPct val="150000"/>
              </a:lnSpc>
            </a:pPr>
            <a:r>
              <a:rPr lang="en-US" sz="2000" dirty="0" smtClean="0"/>
              <a:t>Impact </a:t>
            </a:r>
            <a:r>
              <a:rPr lang="en-US" sz="2000" dirty="0"/>
              <a:t>of RD in health, activity daily living, general behavior, and labor </a:t>
            </a:r>
            <a:r>
              <a:rPr lang="en-US" sz="2000" dirty="0" smtClean="0"/>
              <a:t>areas</a:t>
            </a:r>
            <a:endParaRPr lang="en-US" sz="2000" dirty="0"/>
          </a:p>
          <a:p>
            <a:pPr lvl="1">
              <a:lnSpc>
                <a:spcPct val="150000"/>
              </a:lnSpc>
            </a:pPr>
            <a:r>
              <a:rPr lang="en-US" sz="2000" dirty="0" smtClean="0"/>
              <a:t>Aspects </a:t>
            </a:r>
            <a:r>
              <a:rPr lang="en-US" sz="2000" dirty="0"/>
              <a:t>that affect the social </a:t>
            </a:r>
            <a:r>
              <a:rPr lang="en-US" sz="2000" dirty="0" smtClean="0"/>
              <a:t>inclusion</a:t>
            </a:r>
            <a:endParaRPr lang="en-US" sz="2000" dirty="0"/>
          </a:p>
          <a:p>
            <a:pPr lvl="1">
              <a:lnSpc>
                <a:spcPct val="150000"/>
              </a:lnSpc>
            </a:pPr>
            <a:r>
              <a:rPr lang="en-US" sz="2000" dirty="0" smtClean="0"/>
              <a:t>RD </a:t>
            </a:r>
            <a:r>
              <a:rPr lang="en-US" sz="2000" dirty="0"/>
              <a:t>associated </a:t>
            </a:r>
            <a:r>
              <a:rPr lang="en-US" sz="2000" dirty="0" smtClean="0"/>
              <a:t>costs and the cost coverage </a:t>
            </a:r>
            <a:endParaRPr lang="en-US" sz="2000" dirty="0"/>
          </a:p>
          <a:p>
            <a:pPr lvl="1">
              <a:lnSpc>
                <a:spcPct val="150000"/>
              </a:lnSpc>
            </a:pPr>
            <a:r>
              <a:rPr lang="en-US" sz="2000" dirty="0" smtClean="0"/>
              <a:t>Health professionals, referral </a:t>
            </a:r>
            <a:r>
              <a:rPr lang="en-US" sz="2000" dirty="0"/>
              <a:t>centers or specialized care </a:t>
            </a:r>
            <a:r>
              <a:rPr lang="en-US" sz="2000" dirty="0" smtClean="0"/>
              <a:t>units</a:t>
            </a:r>
            <a:endParaRPr lang="en-US" sz="2000" dirty="0"/>
          </a:p>
          <a:p>
            <a:pPr lvl="1"/>
            <a:endParaRPr lang="es-ES" dirty="0"/>
          </a:p>
        </p:txBody>
      </p:sp>
    </p:spTree>
    <p:extLst>
      <p:ext uri="{BB962C8B-B14F-4D97-AF65-F5344CB8AC3E}">
        <p14:creationId xmlns:p14="http://schemas.microsoft.com/office/powerpoint/2010/main" val="1888946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55914" y="1086094"/>
            <a:ext cx="9027459" cy="1325563"/>
          </a:xfrm>
        </p:spPr>
        <p:txBody>
          <a:bodyPr/>
          <a:lstStyle/>
          <a:p>
            <a:r>
              <a:rPr lang="es-ES" dirty="0" err="1" smtClean="0"/>
              <a:t>ENSERiO</a:t>
            </a:r>
            <a:r>
              <a:rPr lang="es-ES" dirty="0" smtClean="0"/>
              <a:t> LATAM Project</a:t>
            </a:r>
            <a:endParaRPr lang="es-ES" dirty="0"/>
          </a:p>
        </p:txBody>
      </p:sp>
      <p:sp>
        <p:nvSpPr>
          <p:cNvPr id="3" name="Marcador de contenido 2"/>
          <p:cNvSpPr>
            <a:spLocks noGrp="1"/>
          </p:cNvSpPr>
          <p:nvPr>
            <p:ph idx="1"/>
          </p:nvPr>
        </p:nvSpPr>
        <p:spPr>
          <a:xfrm>
            <a:off x="1055914" y="2286613"/>
            <a:ext cx="10515600" cy="3730654"/>
          </a:xfrm>
        </p:spPr>
        <p:txBody>
          <a:bodyPr>
            <a:noAutofit/>
          </a:bodyPr>
          <a:lstStyle/>
          <a:p>
            <a:r>
              <a:rPr lang="es-ES" sz="1800" b="1" dirty="0" err="1" smtClean="0"/>
              <a:t>Population</a:t>
            </a:r>
            <a:endParaRPr lang="es-ES" sz="1800" b="1" dirty="0" smtClean="0"/>
          </a:p>
          <a:p>
            <a:pPr lvl="1"/>
            <a:r>
              <a:rPr lang="es-ES" sz="2000" dirty="0" err="1" smtClean="0"/>
              <a:t>People</a:t>
            </a:r>
            <a:r>
              <a:rPr lang="es-ES" sz="2000" dirty="0" smtClean="0"/>
              <a:t> </a:t>
            </a:r>
            <a:r>
              <a:rPr lang="es-ES" sz="2000" dirty="0" err="1" smtClean="0"/>
              <a:t>with</a:t>
            </a:r>
            <a:r>
              <a:rPr lang="es-ES" sz="2000" dirty="0" smtClean="0"/>
              <a:t> RD </a:t>
            </a:r>
            <a:r>
              <a:rPr lang="es-ES" sz="2000" dirty="0" err="1" smtClean="0"/>
              <a:t>who</a:t>
            </a:r>
            <a:r>
              <a:rPr lang="es-ES" sz="2000" dirty="0" smtClean="0"/>
              <a:t> </a:t>
            </a:r>
            <a:r>
              <a:rPr lang="es-ES" sz="2000" dirty="0" err="1" smtClean="0"/>
              <a:t>lives</a:t>
            </a:r>
            <a:r>
              <a:rPr lang="es-ES" sz="2000" dirty="0" smtClean="0"/>
              <a:t> in LATAM</a:t>
            </a:r>
          </a:p>
          <a:p>
            <a:pPr lvl="2"/>
            <a:r>
              <a:rPr lang="es-ES" sz="1800" dirty="0" smtClean="0"/>
              <a:t>43 </a:t>
            </a:r>
            <a:r>
              <a:rPr lang="es-ES" sz="1800" dirty="0" err="1" smtClean="0"/>
              <a:t>millions</a:t>
            </a:r>
            <a:r>
              <a:rPr lang="es-ES" sz="1800" dirty="0" smtClean="0"/>
              <a:t> of </a:t>
            </a:r>
            <a:r>
              <a:rPr lang="es-ES" sz="1800" dirty="0" err="1" smtClean="0"/>
              <a:t>people</a:t>
            </a:r>
            <a:endParaRPr lang="es-ES" sz="1800" dirty="0" smtClean="0"/>
          </a:p>
          <a:p>
            <a:r>
              <a:rPr lang="es-ES" sz="1800" b="1" dirty="0" err="1" smtClean="0"/>
              <a:t>Sample</a:t>
            </a:r>
            <a:endParaRPr lang="es-ES" sz="1800" b="1" dirty="0" smtClean="0"/>
          </a:p>
          <a:p>
            <a:pPr lvl="1"/>
            <a:r>
              <a:rPr lang="es-ES" sz="2000" dirty="0" smtClean="0"/>
              <a:t>398 </a:t>
            </a:r>
            <a:r>
              <a:rPr lang="es-ES" sz="2000" dirty="0" err="1" smtClean="0"/>
              <a:t>people</a:t>
            </a:r>
            <a:r>
              <a:rPr lang="es-ES" sz="2000" dirty="0" smtClean="0"/>
              <a:t> </a:t>
            </a:r>
            <a:r>
              <a:rPr lang="es-ES" sz="2000" dirty="0" err="1" smtClean="0"/>
              <a:t>for</a:t>
            </a:r>
            <a:r>
              <a:rPr lang="es-ES" sz="2000" dirty="0" smtClean="0"/>
              <a:t> </a:t>
            </a:r>
            <a:r>
              <a:rPr lang="es-ES" sz="2000" dirty="0" err="1" smtClean="0"/>
              <a:t>each</a:t>
            </a:r>
            <a:r>
              <a:rPr lang="es-ES" sz="2000" dirty="0" smtClean="0"/>
              <a:t> country</a:t>
            </a:r>
          </a:p>
          <a:p>
            <a:r>
              <a:rPr lang="es-ES" sz="1800" b="1" dirty="0" err="1" smtClean="0"/>
              <a:t>Sampling</a:t>
            </a:r>
            <a:endParaRPr lang="es-ES" sz="1800" b="1" dirty="0" smtClean="0"/>
          </a:p>
          <a:p>
            <a:pPr lvl="1"/>
            <a:r>
              <a:rPr lang="es-ES" sz="2000" dirty="0" smtClean="0"/>
              <a:t>Non </a:t>
            </a:r>
            <a:r>
              <a:rPr lang="es-ES" sz="2000" dirty="0" err="1" smtClean="0"/>
              <a:t>probabilistic</a:t>
            </a:r>
            <a:r>
              <a:rPr lang="es-ES" sz="2000" dirty="0" smtClean="0"/>
              <a:t>, </a:t>
            </a:r>
            <a:r>
              <a:rPr lang="es-ES" sz="2000" dirty="0" err="1" smtClean="0"/>
              <a:t>quota</a:t>
            </a:r>
            <a:r>
              <a:rPr lang="es-ES" sz="2000" dirty="0" smtClean="0"/>
              <a:t> </a:t>
            </a:r>
            <a:r>
              <a:rPr lang="es-ES" sz="2000" dirty="0" err="1" smtClean="0"/>
              <a:t>method</a:t>
            </a:r>
            <a:r>
              <a:rPr lang="es-ES" sz="2000" dirty="0" smtClean="0"/>
              <a:t>.</a:t>
            </a:r>
          </a:p>
          <a:p>
            <a:r>
              <a:rPr lang="es-ES" sz="1800" b="1" dirty="0" err="1" smtClean="0"/>
              <a:t>Measure</a:t>
            </a:r>
            <a:endParaRPr lang="es-ES" sz="1800" b="1" dirty="0" smtClean="0"/>
          </a:p>
          <a:p>
            <a:pPr lvl="1"/>
            <a:r>
              <a:rPr lang="es-ES" sz="2000" dirty="0" smtClean="0"/>
              <a:t>Online </a:t>
            </a:r>
            <a:r>
              <a:rPr lang="es-ES" sz="2000" dirty="0" err="1" smtClean="0"/>
              <a:t>questionnaire</a:t>
            </a:r>
            <a:r>
              <a:rPr lang="es-ES" sz="2000" dirty="0" smtClean="0"/>
              <a:t>, </a:t>
            </a:r>
            <a:r>
              <a:rPr lang="es-ES" sz="2000" dirty="0" err="1" smtClean="0"/>
              <a:t>available</a:t>
            </a:r>
            <a:r>
              <a:rPr lang="es-ES" sz="2000" dirty="0" smtClean="0"/>
              <a:t> in </a:t>
            </a:r>
            <a:r>
              <a:rPr lang="es-ES" sz="2000" dirty="0" err="1" smtClean="0"/>
              <a:t>Spanish</a:t>
            </a:r>
            <a:r>
              <a:rPr lang="es-ES" sz="2000" dirty="0" smtClean="0"/>
              <a:t> and </a:t>
            </a:r>
            <a:r>
              <a:rPr lang="es-ES" sz="2000" dirty="0" err="1" smtClean="0"/>
              <a:t>Portuguese</a:t>
            </a:r>
            <a:endParaRPr lang="es-ES" sz="2000" dirty="0" smtClean="0"/>
          </a:p>
          <a:p>
            <a:pPr lvl="1"/>
            <a:r>
              <a:rPr lang="en-US" sz="2000" dirty="0"/>
              <a:t>Sociodemographic </a:t>
            </a:r>
            <a:r>
              <a:rPr lang="en-US" sz="2000" dirty="0" smtClean="0"/>
              <a:t>data, </a:t>
            </a:r>
            <a:r>
              <a:rPr lang="en-US" sz="2000" dirty="0"/>
              <a:t>Diagnosis and treatment </a:t>
            </a:r>
            <a:r>
              <a:rPr lang="en-US" sz="2000" dirty="0" smtClean="0"/>
              <a:t>information, </a:t>
            </a:r>
            <a:r>
              <a:rPr lang="en-US" sz="2000" dirty="0"/>
              <a:t>Sickness </a:t>
            </a:r>
            <a:r>
              <a:rPr lang="en-US" sz="2000" dirty="0" smtClean="0"/>
              <a:t>impact, Cost </a:t>
            </a:r>
            <a:r>
              <a:rPr lang="en-US" sz="2000" dirty="0"/>
              <a:t>of the </a:t>
            </a:r>
            <a:r>
              <a:rPr lang="en-US" sz="2000" dirty="0" smtClean="0"/>
              <a:t>disease, </a:t>
            </a:r>
            <a:r>
              <a:rPr lang="en-US" sz="2000" dirty="0"/>
              <a:t>Resources </a:t>
            </a:r>
            <a:r>
              <a:rPr lang="en-US" sz="2000" dirty="0" smtClean="0"/>
              <a:t>map.</a:t>
            </a:r>
            <a:endParaRPr lang="es-ES" sz="2000" dirty="0"/>
          </a:p>
        </p:txBody>
      </p:sp>
    </p:spTree>
    <p:extLst>
      <p:ext uri="{BB962C8B-B14F-4D97-AF65-F5344CB8AC3E}">
        <p14:creationId xmlns:p14="http://schemas.microsoft.com/office/powerpoint/2010/main" val="5038721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6105" y="1072240"/>
            <a:ext cx="9027459" cy="1325563"/>
          </a:xfrm>
        </p:spPr>
        <p:txBody>
          <a:bodyPr/>
          <a:lstStyle/>
          <a:p>
            <a:r>
              <a:rPr lang="es-ES" dirty="0" smtClean="0"/>
              <a:t>SIO-ALIBER Project </a:t>
            </a:r>
            <a:endParaRPr lang="es-ES" dirty="0"/>
          </a:p>
        </p:txBody>
      </p:sp>
      <p:sp>
        <p:nvSpPr>
          <p:cNvPr id="3" name="Marcador de contenido 2"/>
          <p:cNvSpPr>
            <a:spLocks noGrp="1"/>
          </p:cNvSpPr>
          <p:nvPr>
            <p:ph idx="1"/>
          </p:nvPr>
        </p:nvSpPr>
        <p:spPr>
          <a:xfrm>
            <a:off x="1076105" y="2100337"/>
            <a:ext cx="10006084" cy="4660255"/>
          </a:xfrm>
        </p:spPr>
        <p:txBody>
          <a:bodyPr>
            <a:normAutofit/>
          </a:bodyPr>
          <a:lstStyle/>
          <a:p>
            <a:pPr marL="0" indent="0">
              <a:lnSpc>
                <a:spcPct val="120000"/>
              </a:lnSpc>
              <a:buNone/>
            </a:pPr>
            <a:r>
              <a:rPr lang="es-ES" sz="1800" b="1" dirty="0" smtClean="0"/>
              <a:t>Final </a:t>
            </a:r>
            <a:r>
              <a:rPr lang="es-ES" sz="1800" b="1" dirty="0" err="1" smtClean="0"/>
              <a:t>aim</a:t>
            </a:r>
            <a:endParaRPr lang="es-ES" sz="1800" b="1" dirty="0"/>
          </a:p>
          <a:p>
            <a:pPr lvl="1">
              <a:lnSpc>
                <a:spcPct val="120000"/>
              </a:lnSpc>
            </a:pPr>
            <a:r>
              <a:rPr lang="en-US" sz="1800" dirty="0"/>
              <a:t>To improve the </a:t>
            </a:r>
            <a:r>
              <a:rPr lang="en-US" sz="1800" dirty="0" smtClean="0"/>
              <a:t>QOL of </a:t>
            </a:r>
            <a:r>
              <a:rPr lang="en-US" sz="1800" dirty="0"/>
              <a:t>people with RD in Latin America through the development of the </a:t>
            </a:r>
            <a:r>
              <a:rPr lang="en-US" sz="1800" dirty="0" smtClean="0"/>
              <a:t>SIO-ALIBER.</a:t>
            </a:r>
            <a:endParaRPr lang="es-ES" sz="1800" dirty="0" smtClean="0"/>
          </a:p>
          <a:p>
            <a:pPr marL="0" indent="0">
              <a:lnSpc>
                <a:spcPct val="120000"/>
              </a:lnSpc>
              <a:buNone/>
            </a:pPr>
            <a:r>
              <a:rPr lang="es-ES" sz="1800" b="1" dirty="0" err="1" smtClean="0"/>
              <a:t>Procedure</a:t>
            </a:r>
            <a:endParaRPr lang="en-US" sz="1800" dirty="0" smtClean="0"/>
          </a:p>
          <a:p>
            <a:pPr lvl="1">
              <a:lnSpc>
                <a:spcPct val="120000"/>
              </a:lnSpc>
            </a:pPr>
            <a:r>
              <a:rPr lang="en-US" sz="1800" dirty="0" smtClean="0"/>
              <a:t>To </a:t>
            </a:r>
            <a:r>
              <a:rPr lang="en-US" sz="1800" dirty="0"/>
              <a:t>develop </a:t>
            </a:r>
            <a:endParaRPr lang="en-US" sz="1800" dirty="0" smtClean="0"/>
          </a:p>
          <a:p>
            <a:pPr lvl="2">
              <a:lnSpc>
                <a:spcPct val="120000"/>
              </a:lnSpc>
            </a:pPr>
            <a:r>
              <a:rPr lang="en-US" sz="1600" dirty="0" smtClean="0"/>
              <a:t>a </a:t>
            </a:r>
            <a:r>
              <a:rPr lang="en-US" sz="1600" dirty="0"/>
              <a:t>training </a:t>
            </a:r>
            <a:r>
              <a:rPr lang="en-US" sz="1600" dirty="0" smtClean="0"/>
              <a:t>program for SIO technicians </a:t>
            </a:r>
            <a:endParaRPr lang="en-US" sz="1600" dirty="0"/>
          </a:p>
          <a:p>
            <a:pPr lvl="2">
              <a:lnSpc>
                <a:spcPct val="120000"/>
              </a:lnSpc>
            </a:pPr>
            <a:r>
              <a:rPr lang="en-US" sz="1600" dirty="0" smtClean="0"/>
              <a:t>a </a:t>
            </a:r>
            <a:r>
              <a:rPr lang="en-US" sz="1600" dirty="0"/>
              <a:t>resource guide (RDPOs and services) for RD attention in Latin </a:t>
            </a:r>
            <a:r>
              <a:rPr lang="en-US" sz="1600" dirty="0" smtClean="0"/>
              <a:t>America</a:t>
            </a:r>
          </a:p>
          <a:p>
            <a:pPr lvl="1">
              <a:lnSpc>
                <a:spcPct val="120000"/>
              </a:lnSpc>
            </a:pPr>
            <a:r>
              <a:rPr lang="en-US" sz="1800" dirty="0" smtClean="0"/>
              <a:t>To design a database to register requests &amp; data for resources</a:t>
            </a:r>
          </a:p>
          <a:p>
            <a:pPr lvl="1">
              <a:lnSpc>
                <a:spcPct val="120000"/>
              </a:lnSpc>
            </a:pPr>
            <a:r>
              <a:rPr lang="en-US" sz="1800" dirty="0" smtClean="0"/>
              <a:t>To assess and select the best protection data legal framework</a:t>
            </a:r>
          </a:p>
          <a:p>
            <a:pPr lvl="1">
              <a:lnSpc>
                <a:spcPct val="120000"/>
              </a:lnSpc>
            </a:pPr>
            <a:r>
              <a:rPr lang="en-US" sz="1800" dirty="0" smtClean="0"/>
              <a:t>To </a:t>
            </a:r>
            <a:r>
              <a:rPr lang="en-US" sz="1800" dirty="0"/>
              <a:t>implement a RD specific helpline </a:t>
            </a:r>
            <a:r>
              <a:rPr lang="en-US" sz="1800" dirty="0" smtClean="0"/>
              <a:t>in </a:t>
            </a:r>
            <a:r>
              <a:rPr lang="en-US" sz="1800" dirty="0"/>
              <a:t>Latin </a:t>
            </a:r>
            <a:r>
              <a:rPr lang="en-US" sz="1800" dirty="0" smtClean="0"/>
              <a:t>America and to support the develop of local helplines</a:t>
            </a:r>
            <a:endParaRPr lang="es-ES" sz="1800" dirty="0"/>
          </a:p>
        </p:txBody>
      </p:sp>
    </p:spTree>
    <p:extLst>
      <p:ext uri="{BB962C8B-B14F-4D97-AF65-F5344CB8AC3E}">
        <p14:creationId xmlns:p14="http://schemas.microsoft.com/office/powerpoint/2010/main" val="217014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9679" y="1307767"/>
            <a:ext cx="9027459" cy="1325563"/>
          </a:xfrm>
        </p:spPr>
        <p:txBody>
          <a:bodyPr/>
          <a:lstStyle/>
          <a:p>
            <a:r>
              <a:rPr lang="es-ES" dirty="0" err="1" smtClean="0"/>
              <a:t>Beneficiaries</a:t>
            </a:r>
            <a:r>
              <a:rPr lang="es-ES" dirty="0" smtClean="0"/>
              <a:t> &amp; </a:t>
            </a:r>
            <a:r>
              <a:rPr lang="es-ES" dirty="0" err="1" smtClean="0"/>
              <a:t>Scope</a:t>
            </a:r>
            <a:endParaRPr lang="es-ES" dirty="0"/>
          </a:p>
        </p:txBody>
      </p:sp>
      <p:sp>
        <p:nvSpPr>
          <p:cNvPr id="3" name="Marcador de contenido 2"/>
          <p:cNvSpPr>
            <a:spLocks noGrp="1"/>
          </p:cNvSpPr>
          <p:nvPr>
            <p:ph idx="1"/>
          </p:nvPr>
        </p:nvSpPr>
        <p:spPr>
          <a:xfrm>
            <a:off x="1099679" y="2427110"/>
            <a:ext cx="8073253" cy="3730654"/>
          </a:xfrm>
        </p:spPr>
        <p:txBody>
          <a:bodyPr>
            <a:normAutofit/>
          </a:bodyPr>
          <a:lstStyle/>
          <a:p>
            <a:pPr marL="0" indent="0">
              <a:lnSpc>
                <a:spcPct val="100000"/>
              </a:lnSpc>
              <a:buNone/>
            </a:pPr>
            <a:r>
              <a:rPr lang="en-US" sz="2400" b="1" dirty="0"/>
              <a:t>Beneficiaries</a:t>
            </a:r>
            <a:endParaRPr lang="es-ES" sz="2400" dirty="0"/>
          </a:p>
          <a:p>
            <a:pPr lvl="0">
              <a:lnSpc>
                <a:spcPct val="100000"/>
              </a:lnSpc>
            </a:pPr>
            <a:r>
              <a:rPr lang="en-US" sz="2400" dirty="0"/>
              <a:t>Number of direct beneficiaries: </a:t>
            </a:r>
            <a:r>
              <a:rPr lang="en-US" sz="2400" dirty="0" smtClean="0"/>
              <a:t>5.741 </a:t>
            </a:r>
            <a:endParaRPr lang="es-ES" sz="2400" dirty="0"/>
          </a:p>
          <a:p>
            <a:pPr lvl="1">
              <a:lnSpc>
                <a:spcPct val="100000"/>
              </a:lnSpc>
            </a:pPr>
            <a:r>
              <a:rPr lang="en-US" sz="2000" dirty="0"/>
              <a:t>Women: 2.541 </a:t>
            </a:r>
            <a:endParaRPr lang="es-ES" sz="2000" dirty="0"/>
          </a:p>
          <a:p>
            <a:pPr lvl="1">
              <a:lnSpc>
                <a:spcPct val="100000"/>
              </a:lnSpc>
            </a:pPr>
            <a:r>
              <a:rPr lang="en-US" sz="2000" dirty="0"/>
              <a:t>Children: </a:t>
            </a:r>
            <a:r>
              <a:rPr lang="en-US" sz="2000" dirty="0" smtClean="0"/>
              <a:t>3.200</a:t>
            </a:r>
            <a:endParaRPr lang="es-ES" sz="2000" dirty="0"/>
          </a:p>
          <a:p>
            <a:pPr lvl="0">
              <a:lnSpc>
                <a:spcPct val="100000"/>
              </a:lnSpc>
            </a:pPr>
            <a:r>
              <a:rPr lang="en-US" sz="2400" dirty="0"/>
              <a:t>Number of indirect beneficiaries: </a:t>
            </a:r>
            <a:r>
              <a:rPr lang="en-US" sz="2400" dirty="0" smtClean="0"/>
              <a:t>22.964</a:t>
            </a:r>
            <a:endParaRPr lang="es-ES" sz="2400" dirty="0">
              <a:solidFill>
                <a:srgbClr val="FF0000"/>
              </a:solidFill>
            </a:endParaRPr>
          </a:p>
          <a:p>
            <a:pPr lvl="0">
              <a:lnSpc>
                <a:spcPct val="100000"/>
              </a:lnSpc>
            </a:pPr>
            <a:r>
              <a:rPr lang="en-US" sz="2400" dirty="0"/>
              <a:t>Number of potential beneficiaries: </a:t>
            </a:r>
            <a:r>
              <a:rPr lang="en-US" sz="2400" dirty="0" smtClean="0"/>
              <a:t>28 million</a:t>
            </a:r>
            <a:endParaRPr lang="en-US" sz="2400" dirty="0" smtClean="0">
              <a:solidFill>
                <a:srgbClr val="FF0000"/>
              </a:solidFill>
            </a:endParaRPr>
          </a:p>
          <a:p>
            <a:pPr marL="0" indent="0">
              <a:lnSpc>
                <a:spcPct val="100000"/>
              </a:lnSpc>
              <a:buNone/>
            </a:pPr>
            <a:r>
              <a:rPr lang="en-US" sz="2400" b="1" dirty="0"/>
              <a:t>Territorial </a:t>
            </a:r>
            <a:r>
              <a:rPr lang="en-US" sz="2400" b="1" dirty="0" smtClean="0"/>
              <a:t>scope</a:t>
            </a:r>
          </a:p>
          <a:p>
            <a:pPr>
              <a:lnSpc>
                <a:spcPct val="100000"/>
              </a:lnSpc>
            </a:pPr>
            <a:r>
              <a:rPr lang="en-US" sz="2400" dirty="0" smtClean="0"/>
              <a:t>Latin America (except Brazil)</a:t>
            </a:r>
          </a:p>
        </p:txBody>
      </p:sp>
    </p:spTree>
    <p:extLst>
      <p:ext uri="{BB962C8B-B14F-4D97-AF65-F5344CB8AC3E}">
        <p14:creationId xmlns:p14="http://schemas.microsoft.com/office/powerpoint/2010/main" val="2072362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p:cNvSpPr txBox="1"/>
          <p:nvPr/>
        </p:nvSpPr>
        <p:spPr>
          <a:xfrm>
            <a:off x="1468581" y="1968740"/>
            <a:ext cx="9393383" cy="4627399"/>
          </a:xfrm>
          <a:prstGeom prst="rect">
            <a:avLst/>
          </a:prstGeom>
          <a:solidFill>
            <a:schemeClr val="bg1"/>
          </a:solidFill>
        </p:spPr>
        <p:txBody>
          <a:bodyPr wrap="square" rtlCol="0">
            <a:spAutoFit/>
          </a:bodyPr>
          <a:lstStyle/>
          <a:p>
            <a:endParaRPr lang="es-ES" dirty="0"/>
          </a:p>
        </p:txBody>
      </p:sp>
      <p:sp>
        <p:nvSpPr>
          <p:cNvPr id="2" name="Título 1"/>
          <p:cNvSpPr>
            <a:spLocks noGrp="1"/>
          </p:cNvSpPr>
          <p:nvPr>
            <p:ph type="title"/>
          </p:nvPr>
        </p:nvSpPr>
        <p:spPr/>
        <p:txBody>
          <a:bodyPr/>
          <a:lstStyle/>
          <a:p>
            <a:r>
              <a:rPr lang="es-ES" dirty="0" err="1" smtClean="0"/>
              <a:t>Pilot</a:t>
            </a:r>
            <a:r>
              <a:rPr lang="es-ES" dirty="0" smtClean="0"/>
              <a:t> </a:t>
            </a:r>
            <a:r>
              <a:rPr lang="es-ES" dirty="0" err="1" smtClean="0"/>
              <a:t>projet</a:t>
            </a:r>
            <a:endParaRPr lang="es-ES" dirty="0"/>
          </a:p>
        </p:txBody>
      </p:sp>
      <p:pic>
        <p:nvPicPr>
          <p:cNvPr id="4" name="Marcador de contenido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961631" y="3626297"/>
            <a:ext cx="1429481" cy="1381512"/>
          </a:xfrm>
        </p:spPr>
      </p:pic>
      <p:pic>
        <p:nvPicPr>
          <p:cNvPr id="7" name="Imagen 6"/>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6675432" y="1928075"/>
            <a:ext cx="3116342" cy="1844365"/>
          </a:xfrm>
          <a:prstGeom prst="rect">
            <a:avLst/>
          </a:prstGeom>
        </p:spPr>
      </p:pic>
      <p:pic>
        <p:nvPicPr>
          <p:cNvPr id="8" name="Imagen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25090" y="2268281"/>
            <a:ext cx="2353673" cy="932667"/>
          </a:xfrm>
          <a:prstGeom prst="rect">
            <a:avLst/>
          </a:prstGeom>
        </p:spPr>
      </p:pic>
      <p:pic>
        <p:nvPicPr>
          <p:cNvPr id="3" name="Imagen 2"/>
          <p:cNvPicPr>
            <a:picLocks noChangeAspect="1"/>
          </p:cNvPicPr>
          <p:nvPr/>
        </p:nvPicPr>
        <p:blipFill>
          <a:blip r:embed="rId7"/>
          <a:stretch>
            <a:fillRect/>
          </a:stretch>
        </p:blipFill>
        <p:spPr>
          <a:xfrm>
            <a:off x="1797979" y="3972367"/>
            <a:ext cx="2744710" cy="793393"/>
          </a:xfrm>
          <a:prstGeom prst="rect">
            <a:avLst/>
          </a:prstGeom>
        </p:spPr>
      </p:pic>
      <p:pic>
        <p:nvPicPr>
          <p:cNvPr id="6" name="Imagen 5"/>
          <p:cNvPicPr>
            <a:picLocks noChangeAspect="1"/>
          </p:cNvPicPr>
          <p:nvPr/>
        </p:nvPicPr>
        <p:blipFill rotWithShape="1">
          <a:blip r:embed="rId8"/>
          <a:srcRect t="2791" b="2861"/>
          <a:stretch/>
        </p:blipFill>
        <p:spPr>
          <a:xfrm>
            <a:off x="7212124" y="5459637"/>
            <a:ext cx="2476500" cy="1156421"/>
          </a:xfrm>
          <a:prstGeom prst="rect">
            <a:avLst/>
          </a:prstGeom>
        </p:spPr>
      </p:pic>
      <p:pic>
        <p:nvPicPr>
          <p:cNvPr id="9" name="Imagen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74908" y="5537180"/>
            <a:ext cx="2854036" cy="1001333"/>
          </a:xfrm>
          <a:prstGeom prst="rect">
            <a:avLst/>
          </a:prstGeom>
        </p:spPr>
      </p:pic>
      <p:pic>
        <p:nvPicPr>
          <p:cNvPr id="10" name="Imagen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11516" y="3424524"/>
            <a:ext cx="2292142" cy="1715832"/>
          </a:xfrm>
          <a:prstGeom prst="rect">
            <a:avLst/>
          </a:prstGeom>
        </p:spPr>
      </p:pic>
    </p:spTree>
    <p:extLst>
      <p:ext uri="{BB962C8B-B14F-4D97-AF65-F5344CB8AC3E}">
        <p14:creationId xmlns:p14="http://schemas.microsoft.com/office/powerpoint/2010/main" val="383385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2 Marcador de contenido"/>
          <p:cNvSpPr>
            <a:spLocks noGrp="1"/>
          </p:cNvSpPr>
          <p:nvPr>
            <p:ph sz="half" idx="4294967295"/>
          </p:nvPr>
        </p:nvSpPr>
        <p:spPr>
          <a:xfrm>
            <a:off x="719403" y="1280064"/>
            <a:ext cx="10862997" cy="4176464"/>
          </a:xfrm>
        </p:spPr>
        <p:txBody>
          <a:bodyPr/>
          <a:lstStyle/>
          <a:p>
            <a:endParaRPr lang="es-ES" altLang="es-ES" dirty="0" smtClean="0"/>
          </a:p>
          <a:p>
            <a:endParaRPr lang="es-ES" altLang="es-ES" dirty="0" smtClean="0"/>
          </a:p>
          <a:p>
            <a:endParaRPr lang="es-ES" altLang="es-ES" dirty="0" smtClean="0"/>
          </a:p>
          <a:p>
            <a:endParaRPr lang="es-ES" altLang="es-ES" dirty="0" smtClean="0"/>
          </a:p>
          <a:p>
            <a:endParaRPr lang="es-ES" altLang="es-ES" dirty="0" smtClean="0"/>
          </a:p>
        </p:txBody>
      </p:sp>
      <p:sp>
        <p:nvSpPr>
          <p:cNvPr id="11" name="Título 6"/>
          <p:cNvSpPr txBox="1">
            <a:spLocks/>
          </p:cNvSpPr>
          <p:nvPr/>
        </p:nvSpPr>
        <p:spPr>
          <a:xfrm>
            <a:off x="1035170" y="1288720"/>
            <a:ext cx="9192490" cy="822230"/>
          </a:xfrm>
          <a:prstGeom prst="rect">
            <a:avLst/>
          </a:prstGeom>
        </p:spPr>
        <p:txBody>
          <a:bodyP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r>
              <a:rPr lang="en-US" dirty="0" smtClean="0">
                <a:latin typeface="Kanit" panose="00000500000000000000" pitchFamily="2" charset="-34"/>
                <a:cs typeface="Kanit" panose="00000500000000000000" pitchFamily="2" charset="-34"/>
              </a:rPr>
              <a:t>Contacts</a:t>
            </a:r>
            <a:endParaRPr lang="en-US" dirty="0">
              <a:latin typeface="Kanit" panose="00000500000000000000" pitchFamily="2" charset="-34"/>
              <a:cs typeface="Kanit" panose="00000500000000000000" pitchFamily="2" charset="-34"/>
            </a:endParaRPr>
          </a:p>
        </p:txBody>
      </p:sp>
      <p:sp>
        <p:nvSpPr>
          <p:cNvPr id="13" name="Pentágono 4"/>
          <p:cNvSpPr txBox="1"/>
          <p:nvPr/>
        </p:nvSpPr>
        <p:spPr>
          <a:xfrm>
            <a:off x="5080651" y="1791678"/>
            <a:ext cx="4416960" cy="16767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934" tIns="87630" rIns="163576" bIns="87630" numCol="1" spcCol="1270" anchor="ctr" anchorCtr="0">
            <a:noAutofit/>
          </a:bodyPr>
          <a:lstStyle/>
          <a:p>
            <a:pPr lvl="0" algn="ctr" defTabSz="1022350">
              <a:lnSpc>
                <a:spcPct val="90000"/>
              </a:lnSpc>
              <a:spcBef>
                <a:spcPct val="0"/>
              </a:spcBef>
              <a:spcAft>
                <a:spcPct val="35000"/>
              </a:spcAft>
            </a:pPr>
            <a:r>
              <a:rPr lang="es-ES" altLang="es-ES" kern="1200" dirty="0" smtClean="0">
                <a:solidFill>
                  <a:schemeClr val="tx1"/>
                </a:solidFill>
                <a:effectLst>
                  <a:outerShdw blurRad="38100" dist="38100" dir="2700000" algn="tl">
                    <a:srgbClr val="000000">
                      <a:alpha val="43137"/>
                    </a:srgbClr>
                  </a:outerShdw>
                </a:effectLst>
              </a:rPr>
              <a:t>Juan Carrión Tudela</a:t>
            </a:r>
          </a:p>
          <a:p>
            <a:pPr lvl="0" algn="ctr" defTabSz="1022350">
              <a:lnSpc>
                <a:spcPct val="90000"/>
              </a:lnSpc>
              <a:spcBef>
                <a:spcPct val="0"/>
              </a:spcBef>
              <a:spcAft>
                <a:spcPct val="35000"/>
              </a:spcAft>
            </a:pPr>
            <a:r>
              <a:rPr lang="en-US" altLang="es-ES" kern="1200" noProof="0" dirty="0" smtClean="0">
                <a:solidFill>
                  <a:schemeClr val="tx1"/>
                </a:solidFill>
                <a:effectLst/>
              </a:rPr>
              <a:t>President</a:t>
            </a:r>
            <a:r>
              <a:rPr lang="es-ES" altLang="es-ES" kern="1200" dirty="0" smtClean="0">
                <a:solidFill>
                  <a:schemeClr val="tx1"/>
                </a:solidFill>
                <a:effectLst/>
              </a:rPr>
              <a:t> </a:t>
            </a:r>
          </a:p>
          <a:p>
            <a:pPr lvl="0" algn="ctr" defTabSz="1022350">
              <a:lnSpc>
                <a:spcPct val="90000"/>
              </a:lnSpc>
              <a:spcBef>
                <a:spcPct val="0"/>
              </a:spcBef>
              <a:spcAft>
                <a:spcPct val="35000"/>
              </a:spcAft>
            </a:pPr>
            <a:r>
              <a:rPr lang="es-ES" altLang="es-ES" kern="1200" dirty="0" smtClean="0">
                <a:solidFill>
                  <a:schemeClr val="tx1"/>
                </a:solidFill>
                <a:effectLst/>
                <a:hlinkClick r:id="rId3"/>
              </a:rPr>
              <a:t>presidencia@aliber.org</a:t>
            </a:r>
            <a:endParaRPr lang="es-ES" altLang="es-ES" kern="1200" dirty="0" smtClean="0">
              <a:solidFill>
                <a:schemeClr val="tx1"/>
              </a:solidFill>
              <a:effectLst/>
            </a:endParaRPr>
          </a:p>
          <a:p>
            <a:pPr lvl="0" algn="ctr" defTabSz="1022350">
              <a:lnSpc>
                <a:spcPct val="90000"/>
              </a:lnSpc>
              <a:spcBef>
                <a:spcPct val="0"/>
              </a:spcBef>
              <a:spcAft>
                <a:spcPct val="35000"/>
              </a:spcAft>
            </a:pPr>
            <a:r>
              <a:rPr lang="es-ES" kern="1200" dirty="0" smtClean="0">
                <a:solidFill>
                  <a:schemeClr val="tx1"/>
                </a:solidFill>
                <a:effectLst/>
              </a:rPr>
              <a:t>+34 690 945 233</a:t>
            </a:r>
            <a:endParaRPr lang="es-VE" kern="1200" dirty="0">
              <a:solidFill>
                <a:schemeClr val="tx1"/>
              </a:solidFill>
              <a:effectLst/>
            </a:endParaRPr>
          </a:p>
        </p:txBody>
      </p:sp>
      <p:sp>
        <p:nvSpPr>
          <p:cNvPr id="14" name="Pentágono 4"/>
          <p:cNvSpPr txBox="1"/>
          <p:nvPr/>
        </p:nvSpPr>
        <p:spPr>
          <a:xfrm>
            <a:off x="5061997" y="4997895"/>
            <a:ext cx="4794367" cy="18165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30353" tIns="110490" rIns="206248" bIns="110490" numCol="1" spcCol="1270" anchor="ctr" anchorCtr="0">
            <a:noAutofit/>
          </a:bodyPr>
          <a:lstStyle/>
          <a:p>
            <a:pPr lvl="0" algn="ctr" defTabSz="1289050">
              <a:lnSpc>
                <a:spcPct val="90000"/>
              </a:lnSpc>
              <a:spcBef>
                <a:spcPct val="0"/>
              </a:spcBef>
              <a:spcAft>
                <a:spcPct val="35000"/>
              </a:spcAft>
            </a:pPr>
            <a:r>
              <a:rPr lang="es-VE" kern="1200" dirty="0" smtClean="0">
                <a:solidFill>
                  <a:schemeClr val="tx1"/>
                </a:solidFill>
                <a:effectLst>
                  <a:outerShdw blurRad="38100" dist="38100" dir="2700000" algn="tl">
                    <a:srgbClr val="000000">
                      <a:alpha val="43137"/>
                    </a:srgbClr>
                  </a:outerShdw>
                </a:effectLst>
              </a:rPr>
              <a:t>Gloria Pino Ramírez</a:t>
            </a:r>
          </a:p>
          <a:p>
            <a:pPr lvl="0" algn="ctr" defTabSz="1289050">
              <a:lnSpc>
                <a:spcPct val="90000"/>
              </a:lnSpc>
              <a:spcBef>
                <a:spcPct val="0"/>
              </a:spcBef>
              <a:spcAft>
                <a:spcPct val="35000"/>
              </a:spcAft>
            </a:pPr>
            <a:r>
              <a:rPr lang="en-US" kern="1200" noProof="0" dirty="0" smtClean="0">
                <a:solidFill>
                  <a:schemeClr val="tx1"/>
                </a:solidFill>
                <a:effectLst/>
              </a:rPr>
              <a:t>Executive</a:t>
            </a:r>
            <a:r>
              <a:rPr lang="es-VE" kern="1200" dirty="0" smtClean="0">
                <a:solidFill>
                  <a:schemeClr val="tx1"/>
                </a:solidFill>
                <a:effectLst/>
              </a:rPr>
              <a:t> Director</a:t>
            </a:r>
          </a:p>
          <a:p>
            <a:pPr lvl="0" algn="ctr" defTabSz="1289050">
              <a:lnSpc>
                <a:spcPct val="90000"/>
              </a:lnSpc>
              <a:spcBef>
                <a:spcPct val="0"/>
              </a:spcBef>
              <a:spcAft>
                <a:spcPct val="35000"/>
              </a:spcAft>
            </a:pPr>
            <a:r>
              <a:rPr lang="es-VE" kern="1200" dirty="0" smtClean="0">
                <a:solidFill>
                  <a:schemeClr val="tx1"/>
                </a:solidFill>
                <a:effectLst/>
                <a:hlinkClick r:id="rId4"/>
              </a:rPr>
              <a:t>direccion@aliber.org</a:t>
            </a:r>
            <a:endParaRPr lang="es-VE" kern="1200" dirty="0" smtClean="0">
              <a:solidFill>
                <a:schemeClr val="tx1"/>
              </a:solidFill>
              <a:effectLst/>
            </a:endParaRPr>
          </a:p>
          <a:p>
            <a:pPr lvl="0" algn="ctr" defTabSz="1289050">
              <a:lnSpc>
                <a:spcPct val="90000"/>
              </a:lnSpc>
              <a:spcBef>
                <a:spcPct val="0"/>
              </a:spcBef>
              <a:spcAft>
                <a:spcPct val="35000"/>
              </a:spcAft>
            </a:pPr>
            <a:r>
              <a:rPr lang="es-VE" kern="1200" dirty="0" smtClean="0">
                <a:solidFill>
                  <a:schemeClr val="tx1"/>
                </a:solidFill>
                <a:effectLst/>
              </a:rPr>
              <a:t>+34 722 643 492</a:t>
            </a:r>
            <a:endParaRPr lang="es-VE" kern="1200" dirty="0">
              <a:solidFill>
                <a:schemeClr val="tx1"/>
              </a:solidFill>
              <a:effectLst/>
            </a:endParaRPr>
          </a:p>
        </p:txBody>
      </p:sp>
      <p:sp>
        <p:nvSpPr>
          <p:cNvPr id="15" name="Pentágono 4"/>
          <p:cNvSpPr txBox="1"/>
          <p:nvPr/>
        </p:nvSpPr>
        <p:spPr>
          <a:xfrm>
            <a:off x="5152798" y="3303904"/>
            <a:ext cx="4612764" cy="19024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934" tIns="87630" rIns="163576" bIns="87630" numCol="1" spcCol="1270" anchor="ctr" anchorCtr="0">
            <a:noAutofit/>
          </a:bodyPr>
          <a:lstStyle/>
          <a:p>
            <a:pPr lvl="0" algn="ctr" defTabSz="1022350">
              <a:lnSpc>
                <a:spcPct val="90000"/>
              </a:lnSpc>
              <a:spcBef>
                <a:spcPct val="0"/>
              </a:spcBef>
              <a:spcAft>
                <a:spcPct val="35000"/>
              </a:spcAft>
            </a:pPr>
            <a:r>
              <a:rPr lang="es-ES" altLang="es-ES" kern="1200" dirty="0" smtClean="0">
                <a:solidFill>
                  <a:schemeClr val="tx1"/>
                </a:solidFill>
                <a:effectLst>
                  <a:outerShdw blurRad="38100" dist="38100" dir="2700000" algn="tl">
                    <a:srgbClr val="000000">
                      <a:alpha val="43137"/>
                    </a:srgbClr>
                  </a:outerShdw>
                </a:effectLst>
              </a:rPr>
              <a:t>Jesús Navarro</a:t>
            </a:r>
          </a:p>
          <a:p>
            <a:pPr lvl="0" algn="ctr" defTabSz="1022350">
              <a:lnSpc>
                <a:spcPct val="90000"/>
              </a:lnSpc>
              <a:spcBef>
                <a:spcPct val="0"/>
              </a:spcBef>
              <a:spcAft>
                <a:spcPct val="35000"/>
              </a:spcAft>
            </a:pPr>
            <a:r>
              <a:rPr lang="en-US" altLang="es-ES" kern="1200" noProof="0" dirty="0" smtClean="0">
                <a:solidFill>
                  <a:schemeClr val="tx1"/>
                </a:solidFill>
                <a:effectLst/>
              </a:rPr>
              <a:t>Vice- President</a:t>
            </a:r>
            <a:r>
              <a:rPr lang="es-ES" altLang="es-ES" kern="1200" dirty="0" smtClean="0">
                <a:solidFill>
                  <a:schemeClr val="tx1"/>
                </a:solidFill>
                <a:effectLst/>
              </a:rPr>
              <a:t> </a:t>
            </a:r>
            <a:r>
              <a:rPr lang="es-ES" altLang="es-ES" kern="1200" dirty="0" smtClean="0">
                <a:solidFill>
                  <a:schemeClr val="tx1"/>
                </a:solidFill>
                <a:effectLst/>
                <a:hlinkClick r:id="rId5"/>
              </a:rPr>
              <a:t>vicepresidencia2@aliber.org</a:t>
            </a:r>
            <a:endParaRPr lang="es-ES" altLang="es-ES" kern="1200" dirty="0" smtClean="0">
              <a:solidFill>
                <a:schemeClr val="tx1"/>
              </a:solidFill>
              <a:effectLst/>
            </a:endParaRPr>
          </a:p>
          <a:p>
            <a:pPr lvl="0" algn="ctr" defTabSz="1022350">
              <a:lnSpc>
                <a:spcPct val="90000"/>
              </a:lnSpc>
              <a:spcBef>
                <a:spcPct val="0"/>
              </a:spcBef>
              <a:spcAft>
                <a:spcPct val="35000"/>
              </a:spcAft>
            </a:pPr>
            <a:r>
              <a:rPr lang="es-ES" kern="1200" dirty="0" smtClean="0">
                <a:solidFill>
                  <a:schemeClr val="tx1"/>
                </a:solidFill>
                <a:effectLst/>
              </a:rPr>
              <a:t>+52 1 33 3106 3400</a:t>
            </a:r>
            <a:endParaRPr lang="es-VE" kern="1200" dirty="0">
              <a:solidFill>
                <a:schemeClr val="tx1"/>
              </a:solidFill>
              <a:effectLst/>
            </a:endParaRPr>
          </a:p>
        </p:txBody>
      </p:sp>
      <p:pic>
        <p:nvPicPr>
          <p:cNvPr id="2" name="Imagen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40624" y="5206367"/>
            <a:ext cx="2059780" cy="1087548"/>
          </a:xfrm>
          <a:prstGeom prst="rect">
            <a:avLst/>
          </a:prstGeom>
        </p:spPr>
      </p:pic>
      <p:pic>
        <p:nvPicPr>
          <p:cNvPr id="3" name="Imagen 2"/>
          <p:cNvPicPr>
            <a:picLocks noChangeAspect="1"/>
          </p:cNvPicPr>
          <p:nvPr/>
        </p:nvPicPr>
        <p:blipFill>
          <a:blip r:embed="rId7" cstate="print">
            <a:extLst>
              <a:ext uri="{BEBA8EAE-BF5A-486C-A8C5-ECC9F3942E4B}">
                <a14:imgProps xmlns:a14="http://schemas.microsoft.com/office/drawing/2010/main">
                  <a14:imgLayer r:embed="rId8">
                    <a14:imgEffect>
                      <a14:saturation sat="200000"/>
                    </a14:imgEffect>
                  </a14:imgLayer>
                </a14:imgProps>
              </a:ext>
              <a:ext uri="{28A0092B-C50C-407E-A947-70E740481C1C}">
                <a14:useLocalDpi xmlns:a14="http://schemas.microsoft.com/office/drawing/2010/main" val="0"/>
              </a:ext>
            </a:extLst>
          </a:blip>
          <a:stretch>
            <a:fillRect/>
          </a:stretch>
        </p:blipFill>
        <p:spPr>
          <a:xfrm>
            <a:off x="3728765" y="1953411"/>
            <a:ext cx="2029898" cy="1353265"/>
          </a:xfrm>
          <a:prstGeom prst="rect">
            <a:avLst/>
          </a:prstGeom>
        </p:spPr>
      </p:pic>
      <p:pic>
        <p:nvPicPr>
          <p:cNvPr id="4" name="Imagen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96429" y="3512734"/>
            <a:ext cx="2094571" cy="1396515"/>
          </a:xfrm>
          <a:prstGeom prst="rect">
            <a:avLst/>
          </a:prstGeom>
        </p:spPr>
      </p:pic>
    </p:spTree>
    <p:extLst>
      <p:ext uri="{BB962C8B-B14F-4D97-AF65-F5344CB8AC3E}">
        <p14:creationId xmlns:p14="http://schemas.microsoft.com/office/powerpoint/2010/main" val="19728761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1 Título"/>
          <p:cNvSpPr>
            <a:spLocks/>
          </p:cNvSpPr>
          <p:nvPr/>
        </p:nvSpPr>
        <p:spPr bwMode="auto">
          <a:xfrm>
            <a:off x="1919289" y="44451"/>
            <a:ext cx="5545137"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400">
                <a:solidFill>
                  <a:srgbClr val="7030A0"/>
                </a:solidFill>
                <a:latin typeface="Century Gothic" panose="020B0502020202020204" pitchFamily="34" charset="0"/>
              </a:defRPr>
            </a:lvl1pPr>
            <a:lvl2pPr marL="742950" indent="-285750">
              <a:spcBef>
                <a:spcPct val="20000"/>
              </a:spcBef>
              <a:buFont typeface="Arial" panose="020B0604020202020204" pitchFamily="34" charset="0"/>
              <a:buChar char="–"/>
              <a:defRPr sz="20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a:solidFill>
                  <a:srgbClr val="7F7F7F"/>
                </a:solidFill>
                <a:latin typeface="Century Gothic" panose="020B0502020202020204" pitchFamily="34" charset="0"/>
              </a:defRPr>
            </a:lvl3pPr>
            <a:lvl4pPr marL="16002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eaLnBrk="1" hangingPunct="1">
              <a:spcBef>
                <a:spcPct val="0"/>
              </a:spcBef>
              <a:buFontTx/>
              <a:buNone/>
            </a:pPr>
            <a:endParaRPr lang="es-ES_tradnl" altLang="es-ES" b="1" dirty="0">
              <a:solidFill>
                <a:schemeClr val="bg1"/>
              </a:solidFill>
            </a:endParaRPr>
          </a:p>
          <a:p>
            <a:pPr eaLnBrk="1" hangingPunct="1">
              <a:spcBef>
                <a:spcPct val="0"/>
              </a:spcBef>
              <a:buFontTx/>
              <a:buNone/>
            </a:pPr>
            <a:r>
              <a:rPr lang="es-ES_tradnl" altLang="es-ES" b="1" dirty="0">
                <a:solidFill>
                  <a:schemeClr val="bg1"/>
                </a:solidFill>
              </a:rPr>
              <a:t>Alianza Iberoamericana de EE.RR.</a:t>
            </a:r>
            <a:r>
              <a:rPr lang="es-ES_tradnl" altLang="es-ES" sz="2000" b="1" dirty="0">
                <a:solidFill>
                  <a:schemeClr val="bg1"/>
                </a:solidFill>
              </a:rPr>
              <a:t/>
            </a:r>
            <a:br>
              <a:rPr lang="es-ES_tradnl" altLang="es-ES" sz="2000" b="1" dirty="0">
                <a:solidFill>
                  <a:schemeClr val="bg1"/>
                </a:solidFill>
              </a:rPr>
            </a:br>
            <a:endParaRPr lang="es-ES" altLang="es-ES" sz="2000" b="1" dirty="0">
              <a:solidFill>
                <a:schemeClr val="bg1"/>
              </a:solidFill>
            </a:endParaRPr>
          </a:p>
        </p:txBody>
      </p:sp>
      <p:sp>
        <p:nvSpPr>
          <p:cNvPr id="10245" name="17 CuadroTexto"/>
          <p:cNvSpPr txBox="1">
            <a:spLocks noChangeArrowheads="1"/>
          </p:cNvSpPr>
          <p:nvPr/>
        </p:nvSpPr>
        <p:spPr bwMode="auto">
          <a:xfrm>
            <a:off x="1613803" y="2452497"/>
            <a:ext cx="4939397"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400">
                <a:solidFill>
                  <a:srgbClr val="7030A0"/>
                </a:solidFill>
                <a:latin typeface="Century Gothic" panose="020B0502020202020204" pitchFamily="34" charset="0"/>
              </a:defRPr>
            </a:lvl1pPr>
            <a:lvl2pPr marL="742950" indent="-285750">
              <a:spcBef>
                <a:spcPct val="20000"/>
              </a:spcBef>
              <a:buFont typeface="Arial" panose="020B0604020202020204" pitchFamily="34" charset="0"/>
              <a:buChar char="–"/>
              <a:defRPr sz="20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a:solidFill>
                  <a:srgbClr val="7F7F7F"/>
                </a:solidFill>
                <a:latin typeface="Century Gothic" panose="020B0502020202020204" pitchFamily="34" charset="0"/>
              </a:defRPr>
            </a:lvl3pPr>
            <a:lvl4pPr marL="16002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spcBef>
                <a:spcPct val="0"/>
              </a:spcBef>
              <a:buNone/>
            </a:pPr>
            <a:r>
              <a:rPr lang="es-ES" altLang="es-ES" sz="1900" b="1" dirty="0">
                <a:solidFill>
                  <a:srgbClr val="002060"/>
                </a:solidFill>
                <a:latin typeface="Lora" panose="00000500000000000000" pitchFamily="2" charset="0"/>
              </a:rPr>
              <a:t>ALIBER</a:t>
            </a:r>
            <a:r>
              <a:rPr lang="es-ES" altLang="es-ES" sz="1900" dirty="0">
                <a:solidFill>
                  <a:schemeClr val="tx1"/>
                </a:solidFill>
                <a:latin typeface="Lora" panose="00000500000000000000" pitchFamily="2" charset="0"/>
              </a:rPr>
              <a:t> </a:t>
            </a:r>
            <a:r>
              <a:rPr lang="en-US" altLang="es-ES" sz="1900" dirty="0" smtClean="0">
                <a:solidFill>
                  <a:schemeClr val="tx1"/>
                </a:solidFill>
                <a:latin typeface="Lora" panose="00000500000000000000" pitchFamily="2" charset="0"/>
              </a:rPr>
              <a:t>is the </a:t>
            </a:r>
            <a:r>
              <a:rPr lang="en-US" altLang="es-ES" sz="1900" dirty="0" err="1" smtClean="0">
                <a:solidFill>
                  <a:schemeClr val="tx1"/>
                </a:solidFill>
                <a:latin typeface="Lora" panose="00000500000000000000" pitchFamily="2" charset="0"/>
              </a:rPr>
              <a:t>Ibero</a:t>
            </a:r>
            <a:r>
              <a:rPr lang="en-US" altLang="es-ES" sz="1900" dirty="0" smtClean="0">
                <a:solidFill>
                  <a:schemeClr val="tx1"/>
                </a:solidFill>
                <a:latin typeface="Lora" panose="00000500000000000000" pitchFamily="2" charset="0"/>
              </a:rPr>
              <a:t>-American network of entities for Rare Diseases, founded </a:t>
            </a:r>
            <a:r>
              <a:rPr lang="es-ES" altLang="es-ES" sz="1900" dirty="0" smtClean="0">
                <a:solidFill>
                  <a:schemeClr val="tx1"/>
                </a:solidFill>
                <a:latin typeface="Lora" panose="00000500000000000000" pitchFamily="2" charset="0"/>
              </a:rPr>
              <a:t>in </a:t>
            </a:r>
            <a:r>
              <a:rPr lang="es-ES" altLang="es-ES" sz="1900" dirty="0">
                <a:solidFill>
                  <a:schemeClr val="tx1"/>
                </a:solidFill>
                <a:latin typeface="Lora" panose="00000500000000000000" pitchFamily="2" charset="0"/>
              </a:rPr>
              <a:t>2013 at </a:t>
            </a:r>
            <a:r>
              <a:rPr lang="en-US" altLang="es-ES" sz="1900" dirty="0" smtClean="0">
                <a:solidFill>
                  <a:schemeClr val="tx1"/>
                </a:solidFill>
                <a:latin typeface="Lora" panose="00000500000000000000" pitchFamily="2" charset="0"/>
              </a:rPr>
              <a:t>the </a:t>
            </a:r>
            <a:r>
              <a:rPr lang="en-US" altLang="es-ES" sz="1900" b="1" dirty="0" smtClean="0">
                <a:solidFill>
                  <a:srgbClr val="002060"/>
                </a:solidFill>
                <a:latin typeface="Lora" panose="00000500000000000000" pitchFamily="2" charset="0"/>
              </a:rPr>
              <a:t>First </a:t>
            </a:r>
            <a:r>
              <a:rPr lang="es-ES" altLang="es-ES" sz="1900" b="1" dirty="0" smtClean="0">
                <a:solidFill>
                  <a:srgbClr val="002060"/>
                </a:solidFill>
                <a:latin typeface="Lora" panose="00000500000000000000" pitchFamily="2" charset="0"/>
              </a:rPr>
              <a:t>Ibero-American </a:t>
            </a:r>
            <a:r>
              <a:rPr lang="es-ES" altLang="es-ES" sz="1900" b="1" dirty="0">
                <a:solidFill>
                  <a:srgbClr val="002060"/>
                </a:solidFill>
                <a:latin typeface="Lora" panose="00000500000000000000" pitchFamily="2" charset="0"/>
              </a:rPr>
              <a:t>Meeting </a:t>
            </a:r>
            <a:r>
              <a:rPr lang="en-US" altLang="es-ES" sz="1900" b="1" dirty="0" smtClean="0">
                <a:solidFill>
                  <a:srgbClr val="002060"/>
                </a:solidFill>
                <a:latin typeface="Lora" panose="00000500000000000000" pitchFamily="2" charset="0"/>
              </a:rPr>
              <a:t>for Rare Diseases</a:t>
            </a:r>
            <a:r>
              <a:rPr lang="en-US" altLang="es-ES" sz="1900" dirty="0" smtClean="0">
                <a:latin typeface="Lora" panose="00000500000000000000" pitchFamily="2" charset="0"/>
              </a:rPr>
              <a:t>, </a:t>
            </a:r>
            <a:r>
              <a:rPr lang="en-US" altLang="es-ES" sz="1900" dirty="0" smtClean="0">
                <a:solidFill>
                  <a:schemeClr val="tx1"/>
                </a:solidFill>
                <a:latin typeface="Lora" panose="00000500000000000000" pitchFamily="2" charset="0"/>
              </a:rPr>
              <a:t>in </a:t>
            </a:r>
            <a:r>
              <a:rPr lang="en-US" altLang="es-ES" sz="1900" dirty="0" err="1" smtClean="0">
                <a:solidFill>
                  <a:schemeClr val="tx1"/>
                </a:solidFill>
                <a:latin typeface="Lora" panose="00000500000000000000" pitchFamily="2" charset="0"/>
              </a:rPr>
              <a:t>Totana</a:t>
            </a:r>
            <a:r>
              <a:rPr lang="en-US" altLang="es-ES" sz="1900" dirty="0" smtClean="0">
                <a:solidFill>
                  <a:schemeClr val="tx1"/>
                </a:solidFill>
                <a:latin typeface="Lora" panose="00000500000000000000" pitchFamily="2" charset="0"/>
              </a:rPr>
              <a:t>, Spain.</a:t>
            </a:r>
          </a:p>
          <a:p>
            <a:pPr eaLnBrk="1" hangingPunct="1">
              <a:spcBef>
                <a:spcPct val="0"/>
              </a:spcBef>
              <a:buFontTx/>
              <a:buNone/>
            </a:pPr>
            <a:endParaRPr lang="es-ES" altLang="es-ES" sz="1900" dirty="0">
              <a:solidFill>
                <a:schemeClr val="tx1"/>
              </a:solidFill>
              <a:latin typeface="Lora" panose="00000500000000000000" pitchFamily="2" charset="0"/>
            </a:endParaRPr>
          </a:p>
          <a:p>
            <a:pPr>
              <a:spcBef>
                <a:spcPct val="0"/>
              </a:spcBef>
              <a:buNone/>
            </a:pPr>
            <a:r>
              <a:rPr lang="en-US" altLang="es-ES" sz="1900" dirty="0" smtClean="0">
                <a:solidFill>
                  <a:schemeClr val="tx1"/>
                </a:solidFill>
                <a:latin typeface="Lora" panose="00000500000000000000" pitchFamily="2" charset="0"/>
              </a:rPr>
              <a:t>Our</a:t>
            </a:r>
            <a:r>
              <a:rPr lang="es-ES" altLang="es-ES" sz="1900" dirty="0" smtClean="0">
                <a:solidFill>
                  <a:schemeClr val="tx1"/>
                </a:solidFill>
                <a:latin typeface="Lora" panose="00000500000000000000" pitchFamily="2" charset="0"/>
              </a:rPr>
              <a:t> </a:t>
            </a:r>
            <a:r>
              <a:rPr lang="es-ES" altLang="es-ES" sz="1900" b="1" dirty="0">
                <a:solidFill>
                  <a:srgbClr val="002060"/>
                </a:solidFill>
                <a:latin typeface="Lora" panose="00000500000000000000" pitchFamily="2" charset="0"/>
              </a:rPr>
              <a:t>MISSION</a:t>
            </a:r>
            <a:r>
              <a:rPr lang="es-ES" altLang="es-ES" sz="1900" dirty="0">
                <a:solidFill>
                  <a:schemeClr val="tx1"/>
                </a:solidFill>
                <a:latin typeface="Lora" panose="00000500000000000000" pitchFamily="2" charset="0"/>
              </a:rPr>
              <a:t> </a:t>
            </a:r>
            <a:r>
              <a:rPr lang="en-US" altLang="es-ES" sz="1900" dirty="0" smtClean="0">
                <a:solidFill>
                  <a:schemeClr val="tx1"/>
                </a:solidFill>
                <a:latin typeface="Lora" panose="00000500000000000000" pitchFamily="2" charset="0"/>
              </a:rPr>
              <a:t>is</a:t>
            </a:r>
            <a:r>
              <a:rPr lang="es-ES" altLang="es-ES" sz="1900" dirty="0" smtClean="0">
                <a:solidFill>
                  <a:schemeClr val="tx1"/>
                </a:solidFill>
                <a:latin typeface="Lora" panose="00000500000000000000" pitchFamily="2" charset="0"/>
              </a:rPr>
              <a:t> </a:t>
            </a:r>
            <a:r>
              <a:rPr lang="es-ES" altLang="es-ES" sz="1900" dirty="0">
                <a:solidFill>
                  <a:schemeClr val="tx1"/>
                </a:solidFill>
                <a:latin typeface="Lora" panose="00000500000000000000" pitchFamily="2" charset="0"/>
              </a:rPr>
              <a:t>to </a:t>
            </a:r>
            <a:r>
              <a:rPr lang="en-US" altLang="es-ES" sz="1900" dirty="0">
                <a:solidFill>
                  <a:schemeClr val="tx1"/>
                </a:solidFill>
                <a:latin typeface="Lora" panose="00000500000000000000" pitchFamily="2" charset="0"/>
              </a:rPr>
              <a:t>coordinate actions to strengthen the associative movement, give visibility to RD and represent people with </a:t>
            </a:r>
            <a:r>
              <a:rPr lang="en-US" altLang="es-ES" sz="1900" dirty="0" smtClean="0">
                <a:solidFill>
                  <a:schemeClr val="tx1"/>
                </a:solidFill>
                <a:latin typeface="Lora" panose="00000500000000000000" pitchFamily="2" charset="0"/>
              </a:rPr>
              <a:t>this pathologies in </a:t>
            </a:r>
            <a:r>
              <a:rPr lang="en-US" altLang="es-ES" sz="1900" dirty="0" err="1">
                <a:solidFill>
                  <a:schemeClr val="tx1"/>
                </a:solidFill>
                <a:latin typeface="Lora" panose="00000500000000000000" pitchFamily="2" charset="0"/>
              </a:rPr>
              <a:t>Ibero</a:t>
            </a:r>
            <a:r>
              <a:rPr lang="en-US" altLang="es-ES" sz="1900" dirty="0">
                <a:solidFill>
                  <a:schemeClr val="tx1"/>
                </a:solidFill>
                <a:latin typeface="Lora" panose="00000500000000000000" pitchFamily="2" charset="0"/>
              </a:rPr>
              <a:t> America </a:t>
            </a:r>
            <a:r>
              <a:rPr lang="en-US" altLang="es-ES" sz="1900" dirty="0" smtClean="0">
                <a:solidFill>
                  <a:schemeClr val="tx1"/>
                </a:solidFill>
                <a:latin typeface="Lora" panose="00000500000000000000" pitchFamily="2" charset="0"/>
              </a:rPr>
              <a:t>by </a:t>
            </a:r>
            <a:r>
              <a:rPr lang="en-US" altLang="es-ES" sz="1900" dirty="0">
                <a:solidFill>
                  <a:schemeClr val="tx1"/>
                </a:solidFill>
                <a:latin typeface="Lora" panose="00000500000000000000" pitchFamily="2" charset="0"/>
              </a:rPr>
              <a:t>creating a permanent exchange space to share knowledge, experiences and best </a:t>
            </a:r>
            <a:r>
              <a:rPr lang="en-US" altLang="es-ES" sz="1900" dirty="0" smtClean="0">
                <a:solidFill>
                  <a:schemeClr val="tx1"/>
                </a:solidFill>
                <a:latin typeface="Lora" panose="00000500000000000000" pitchFamily="2" charset="0"/>
              </a:rPr>
              <a:t>practices. </a:t>
            </a:r>
            <a:endParaRPr lang="en-US" altLang="es-ES" sz="1900" dirty="0">
              <a:solidFill>
                <a:schemeClr val="tx1"/>
              </a:solidFill>
              <a:latin typeface="Lora" panose="00000500000000000000" pitchFamily="2" charset="0"/>
            </a:endParaRPr>
          </a:p>
        </p:txBody>
      </p:sp>
      <p:sp>
        <p:nvSpPr>
          <p:cNvPr id="2" name="Título 1"/>
          <p:cNvSpPr>
            <a:spLocks noGrp="1"/>
          </p:cNvSpPr>
          <p:nvPr>
            <p:ph type="title"/>
          </p:nvPr>
        </p:nvSpPr>
        <p:spPr>
          <a:xfrm>
            <a:off x="1690437" y="1382612"/>
            <a:ext cx="7236296" cy="1143000"/>
          </a:xfrm>
        </p:spPr>
        <p:txBody>
          <a:bodyPr/>
          <a:lstStyle/>
          <a:p>
            <a:r>
              <a:rPr lang="es-ES" dirty="0" err="1" smtClean="0"/>
              <a:t>What</a:t>
            </a:r>
            <a:r>
              <a:rPr lang="es-ES" dirty="0" smtClean="0"/>
              <a:t> </a:t>
            </a:r>
            <a:r>
              <a:rPr lang="es-ES" dirty="0" err="1" smtClean="0"/>
              <a:t>is</a:t>
            </a:r>
            <a:r>
              <a:rPr lang="es-ES" dirty="0" smtClean="0"/>
              <a:t> ALIBER?</a:t>
            </a:r>
            <a:endParaRPr lang="es-ES" dirty="0"/>
          </a:p>
        </p:txBody>
      </p:sp>
      <p:grpSp>
        <p:nvGrpSpPr>
          <p:cNvPr id="6" name="Grupo 5"/>
          <p:cNvGrpSpPr/>
          <p:nvPr/>
        </p:nvGrpSpPr>
        <p:grpSpPr>
          <a:xfrm>
            <a:off x="7280268" y="1917869"/>
            <a:ext cx="4294908" cy="4294908"/>
            <a:chOff x="7280268" y="1100448"/>
            <a:chExt cx="4294908" cy="4294908"/>
          </a:xfrm>
        </p:grpSpPr>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0268" y="1100448"/>
              <a:ext cx="4294908" cy="4294908"/>
            </a:xfrm>
            <a:prstGeom prst="rect">
              <a:avLst/>
            </a:prstGeom>
            <a:ln>
              <a:noFill/>
            </a:ln>
            <a:effectLst>
              <a:outerShdw blurRad="292100" dist="139700" dir="2700000" algn="tl" rotWithShape="0">
                <a:srgbClr val="333333">
                  <a:alpha val="65000"/>
                </a:srgbClr>
              </a:outerShdw>
            </a:effectLst>
          </p:spPr>
        </p:pic>
        <p:sp>
          <p:nvSpPr>
            <p:cNvPr id="8" name="CuadroTexto 7"/>
            <p:cNvSpPr txBox="1"/>
            <p:nvPr/>
          </p:nvSpPr>
          <p:spPr>
            <a:xfrm>
              <a:off x="8672649" y="1772702"/>
              <a:ext cx="1510146" cy="338554"/>
            </a:xfrm>
            <a:prstGeom prst="rect">
              <a:avLst/>
            </a:prstGeom>
            <a:noFill/>
          </p:spPr>
          <p:txBody>
            <a:bodyPr wrap="square" rtlCol="0">
              <a:spAutoFit/>
            </a:bodyPr>
            <a:lstStyle/>
            <a:p>
              <a:pPr algn="ctr"/>
              <a:r>
                <a:rPr lang="es-ES" sz="1600" b="1" dirty="0" smtClean="0">
                  <a:solidFill>
                    <a:srgbClr val="002060"/>
                  </a:solidFill>
                  <a:latin typeface="Lora" panose="00000500000000000000" pitchFamily="2" charset="0"/>
                </a:rPr>
                <a:t>15 </a:t>
              </a:r>
              <a:r>
                <a:rPr lang="es-ES" sz="1600" b="1" dirty="0" err="1" smtClean="0">
                  <a:solidFill>
                    <a:srgbClr val="002060"/>
                  </a:solidFill>
                  <a:latin typeface="Lora" panose="00000500000000000000" pitchFamily="2" charset="0"/>
                </a:rPr>
                <a:t>countries</a:t>
              </a:r>
              <a:endParaRPr lang="es-ES" sz="1600" b="1" dirty="0">
                <a:solidFill>
                  <a:srgbClr val="002060"/>
                </a:solidFill>
                <a:latin typeface="Lora" panose="00000500000000000000" pitchFamily="2" charset="0"/>
              </a:endParaRPr>
            </a:p>
          </p:txBody>
        </p:sp>
        <p:sp>
          <p:nvSpPr>
            <p:cNvPr id="9" name="CuadroTexto 8"/>
            <p:cNvSpPr txBox="1"/>
            <p:nvPr/>
          </p:nvSpPr>
          <p:spPr>
            <a:xfrm>
              <a:off x="9101063" y="3807447"/>
              <a:ext cx="1936704" cy="584775"/>
            </a:xfrm>
            <a:prstGeom prst="rect">
              <a:avLst/>
            </a:prstGeom>
            <a:noFill/>
          </p:spPr>
          <p:txBody>
            <a:bodyPr wrap="square" rtlCol="0">
              <a:spAutoFit/>
            </a:bodyPr>
            <a:lstStyle/>
            <a:p>
              <a:pPr algn="ctr"/>
              <a:r>
                <a:rPr lang="es-ES" sz="1600" b="1" dirty="0" smtClean="0">
                  <a:solidFill>
                    <a:srgbClr val="002060"/>
                  </a:solidFill>
                  <a:latin typeface="Lora" panose="00000500000000000000" pitchFamily="2" charset="0"/>
                </a:rPr>
                <a:t>47 MM of </a:t>
              </a:r>
            </a:p>
            <a:p>
              <a:pPr algn="ctr"/>
              <a:r>
                <a:rPr lang="es-ES" sz="1600" b="1" dirty="0" err="1" smtClean="0">
                  <a:solidFill>
                    <a:srgbClr val="002060"/>
                  </a:solidFill>
                  <a:latin typeface="Lora" panose="00000500000000000000" pitchFamily="2" charset="0"/>
                </a:rPr>
                <a:t>people</a:t>
              </a:r>
              <a:endParaRPr lang="es-ES" sz="1600" b="1" dirty="0">
                <a:solidFill>
                  <a:srgbClr val="002060"/>
                </a:solidFill>
                <a:latin typeface="Lora" panose="00000500000000000000" pitchFamily="2" charset="0"/>
              </a:endParaRPr>
            </a:p>
          </p:txBody>
        </p:sp>
        <p:sp>
          <p:nvSpPr>
            <p:cNvPr id="10" name="CuadroTexto 9"/>
            <p:cNvSpPr txBox="1"/>
            <p:nvPr/>
          </p:nvSpPr>
          <p:spPr>
            <a:xfrm>
              <a:off x="8672649" y="2465760"/>
              <a:ext cx="1510146" cy="338554"/>
            </a:xfrm>
            <a:prstGeom prst="rect">
              <a:avLst/>
            </a:prstGeom>
            <a:noFill/>
          </p:spPr>
          <p:txBody>
            <a:bodyPr wrap="square" rtlCol="0">
              <a:spAutoFit/>
            </a:bodyPr>
            <a:lstStyle/>
            <a:p>
              <a:pPr algn="ctr"/>
              <a:r>
                <a:rPr lang="es-ES" sz="1600" b="1" dirty="0" smtClean="0">
                  <a:solidFill>
                    <a:srgbClr val="002060"/>
                  </a:solidFill>
                  <a:latin typeface="Lora" panose="00000500000000000000" pitchFamily="2" charset="0"/>
                </a:rPr>
                <a:t>52</a:t>
              </a:r>
              <a:r>
                <a:rPr lang="es-ES" sz="1600" b="1" dirty="0" smtClean="0">
                  <a:solidFill>
                    <a:srgbClr val="0070C0"/>
                  </a:solidFill>
                  <a:latin typeface="Lora" panose="00000500000000000000" pitchFamily="2" charset="0"/>
                </a:rPr>
                <a:t> </a:t>
              </a:r>
              <a:r>
                <a:rPr lang="es-ES" sz="1600" b="1" dirty="0" err="1" smtClean="0">
                  <a:solidFill>
                    <a:srgbClr val="002060"/>
                  </a:solidFill>
                  <a:latin typeface="Lora" panose="00000500000000000000" pitchFamily="2" charset="0"/>
                </a:rPr>
                <a:t>members</a:t>
              </a:r>
              <a:endParaRPr lang="es-ES" sz="1600" b="1" dirty="0">
                <a:solidFill>
                  <a:srgbClr val="002060"/>
                </a:solidFill>
                <a:latin typeface="Lora" panose="00000500000000000000" pitchFamily="2" charset="0"/>
              </a:endParaRPr>
            </a:p>
          </p:txBody>
        </p:sp>
        <p:sp>
          <p:nvSpPr>
            <p:cNvPr id="11" name="CuadroTexto 10"/>
            <p:cNvSpPr txBox="1"/>
            <p:nvPr/>
          </p:nvSpPr>
          <p:spPr>
            <a:xfrm>
              <a:off x="9236145" y="3204737"/>
              <a:ext cx="1801622" cy="338554"/>
            </a:xfrm>
            <a:prstGeom prst="rect">
              <a:avLst/>
            </a:prstGeom>
            <a:noFill/>
          </p:spPr>
          <p:txBody>
            <a:bodyPr wrap="square" rtlCol="0">
              <a:spAutoFit/>
            </a:bodyPr>
            <a:lstStyle/>
            <a:p>
              <a:pPr algn="ctr"/>
              <a:r>
                <a:rPr lang="es-ES" sz="1600" b="1" dirty="0" smtClean="0">
                  <a:solidFill>
                    <a:srgbClr val="002060"/>
                  </a:solidFill>
                  <a:latin typeface="Lora" panose="00000500000000000000" pitchFamily="2" charset="0"/>
                </a:rPr>
                <a:t>+ 500 PO</a:t>
              </a:r>
              <a:endParaRPr lang="es-ES" sz="1600" b="1" dirty="0">
                <a:solidFill>
                  <a:srgbClr val="002060"/>
                </a:solidFill>
                <a:latin typeface="Lora" panose="00000500000000000000" pitchFamily="2" charset="0"/>
              </a:endParaRPr>
            </a:p>
          </p:txBody>
        </p:sp>
      </p:grpSp>
    </p:spTree>
    <p:extLst>
      <p:ext uri="{BB962C8B-B14F-4D97-AF65-F5344CB8AC3E}">
        <p14:creationId xmlns:p14="http://schemas.microsoft.com/office/powerpoint/2010/main" val="6815866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Memberships</a:t>
            </a:r>
            <a:r>
              <a:rPr lang="es-ES" dirty="0" smtClean="0"/>
              <a:t> &amp; </a:t>
            </a:r>
            <a:r>
              <a:rPr lang="es-ES" dirty="0" err="1" smtClean="0"/>
              <a:t>collaborations</a:t>
            </a:r>
            <a:endParaRPr lang="es-ES" dirty="0"/>
          </a:p>
        </p:txBody>
      </p:sp>
      <p:pic>
        <p:nvPicPr>
          <p:cNvPr id="1026" name="Picture 2" descr="https://www.rarediseasesinternational.org/wp-content/themes/eurordis/img/header_title.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5204" y="2688234"/>
            <a:ext cx="3193473" cy="837036"/>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rotWithShape="1">
          <a:blip r:embed="rId4"/>
          <a:srcRect l="45789"/>
          <a:stretch/>
        </p:blipFill>
        <p:spPr>
          <a:xfrm>
            <a:off x="4044823" y="2502559"/>
            <a:ext cx="2297499" cy="1115291"/>
          </a:xfrm>
          <a:prstGeom prst="rect">
            <a:avLst/>
          </a:prstGeom>
        </p:spPr>
      </p:pic>
      <p:sp>
        <p:nvSpPr>
          <p:cNvPr id="5" name="CuadroTexto 4"/>
          <p:cNvSpPr txBox="1"/>
          <p:nvPr/>
        </p:nvSpPr>
        <p:spPr>
          <a:xfrm>
            <a:off x="8923320" y="2509751"/>
            <a:ext cx="3389647" cy="1200329"/>
          </a:xfrm>
          <a:prstGeom prst="rect">
            <a:avLst/>
          </a:prstGeom>
          <a:noFill/>
        </p:spPr>
        <p:txBody>
          <a:bodyPr wrap="square" rtlCol="0">
            <a:spAutoFit/>
          </a:bodyPr>
          <a:lstStyle/>
          <a:p>
            <a:r>
              <a:rPr lang="es-ES" b="1" dirty="0" err="1" smtClean="0"/>
              <a:t>RED</a:t>
            </a:r>
            <a:r>
              <a:rPr lang="es-ES" b="1" i="1" dirty="0" err="1" smtClean="0"/>
              <a:t>idi</a:t>
            </a:r>
            <a:r>
              <a:rPr lang="es-ES" b="1" dirty="0" smtClean="0"/>
              <a:t> </a:t>
            </a:r>
          </a:p>
          <a:p>
            <a:r>
              <a:rPr lang="es-ES" cap="small" dirty="0" smtClean="0"/>
              <a:t>Red </a:t>
            </a:r>
            <a:r>
              <a:rPr lang="es-ES" cap="small" dirty="0"/>
              <a:t>Iberoamericana para la Docencia e Investigación en Derechos de la Infancia </a:t>
            </a:r>
          </a:p>
        </p:txBody>
      </p:sp>
      <p:pic>
        <p:nvPicPr>
          <p:cNvPr id="6" name="Imagen 5"/>
          <p:cNvPicPr>
            <a:picLocks noChangeAspect="1"/>
          </p:cNvPicPr>
          <p:nvPr/>
        </p:nvPicPr>
        <p:blipFill rotWithShape="1">
          <a:blip r:embed="rId5"/>
          <a:srcRect l="3391" t="10557" r="38386" b="25003"/>
          <a:stretch/>
        </p:blipFill>
        <p:spPr>
          <a:xfrm>
            <a:off x="5505817" y="4079443"/>
            <a:ext cx="3156476" cy="963130"/>
          </a:xfrm>
          <a:prstGeom prst="rect">
            <a:avLst/>
          </a:prstGeom>
        </p:spPr>
      </p:pic>
      <p:pic>
        <p:nvPicPr>
          <p:cNvPr id="7" name="Imagen 6"/>
          <p:cNvPicPr>
            <a:picLocks noChangeAspect="1"/>
          </p:cNvPicPr>
          <p:nvPr/>
        </p:nvPicPr>
        <p:blipFill rotWithShape="1">
          <a:blip r:embed="rId6"/>
          <a:srcRect t="9661" b="8170"/>
          <a:stretch/>
        </p:blipFill>
        <p:spPr>
          <a:xfrm>
            <a:off x="3663164" y="4003363"/>
            <a:ext cx="1357742" cy="1115635"/>
          </a:xfrm>
          <a:prstGeom prst="rect">
            <a:avLst/>
          </a:prstGeom>
        </p:spPr>
      </p:pic>
      <p:pic>
        <p:nvPicPr>
          <p:cNvPr id="8" name="Imagen 7"/>
          <p:cNvPicPr>
            <a:picLocks noChangeAspect="1"/>
          </p:cNvPicPr>
          <p:nvPr/>
        </p:nvPicPr>
        <p:blipFill>
          <a:blip r:embed="rId7"/>
          <a:stretch>
            <a:fillRect/>
          </a:stretch>
        </p:blipFill>
        <p:spPr>
          <a:xfrm>
            <a:off x="849825" y="5343987"/>
            <a:ext cx="2359356" cy="932769"/>
          </a:xfrm>
          <a:prstGeom prst="rect">
            <a:avLst/>
          </a:prstGeom>
        </p:spPr>
      </p:pic>
      <p:pic>
        <p:nvPicPr>
          <p:cNvPr id="9" name="Imagen 8"/>
          <p:cNvPicPr>
            <a:picLocks noChangeAspect="1"/>
          </p:cNvPicPr>
          <p:nvPr/>
        </p:nvPicPr>
        <p:blipFill>
          <a:blip r:embed="rId8"/>
          <a:stretch>
            <a:fillRect/>
          </a:stretch>
        </p:blipFill>
        <p:spPr>
          <a:xfrm>
            <a:off x="3143645" y="5001202"/>
            <a:ext cx="3115326" cy="1847248"/>
          </a:xfrm>
          <a:prstGeom prst="rect">
            <a:avLst/>
          </a:prstGeom>
        </p:spPr>
      </p:pic>
      <p:pic>
        <p:nvPicPr>
          <p:cNvPr id="10" name="Imagen 9"/>
          <p:cNvPicPr>
            <a:picLocks noChangeAspect="1"/>
          </p:cNvPicPr>
          <p:nvPr/>
        </p:nvPicPr>
        <p:blipFill>
          <a:blip r:embed="rId9"/>
          <a:stretch>
            <a:fillRect/>
          </a:stretch>
        </p:blipFill>
        <p:spPr>
          <a:xfrm>
            <a:off x="6342322" y="5457119"/>
            <a:ext cx="2325152" cy="818017"/>
          </a:xfrm>
          <a:prstGeom prst="rect">
            <a:avLst/>
          </a:prstGeom>
        </p:spPr>
      </p:pic>
      <p:pic>
        <p:nvPicPr>
          <p:cNvPr id="11" name="Imagen 10"/>
          <p:cNvPicPr>
            <a:picLocks noChangeAspect="1"/>
          </p:cNvPicPr>
          <p:nvPr/>
        </p:nvPicPr>
        <p:blipFill>
          <a:blip r:embed="rId10"/>
          <a:stretch>
            <a:fillRect/>
          </a:stretch>
        </p:blipFill>
        <p:spPr>
          <a:xfrm>
            <a:off x="9484526" y="5470077"/>
            <a:ext cx="1842653" cy="857787"/>
          </a:xfrm>
          <a:prstGeom prst="rect">
            <a:avLst/>
          </a:prstGeom>
        </p:spPr>
      </p:pic>
      <p:pic>
        <p:nvPicPr>
          <p:cNvPr id="12" name="Imagen 11"/>
          <p:cNvPicPr>
            <a:picLocks noChangeAspect="1"/>
          </p:cNvPicPr>
          <p:nvPr/>
        </p:nvPicPr>
        <p:blipFill rotWithShape="1">
          <a:blip r:embed="rId11"/>
          <a:srcRect t="36094" b="35070"/>
          <a:stretch/>
        </p:blipFill>
        <p:spPr>
          <a:xfrm>
            <a:off x="9147204" y="4198063"/>
            <a:ext cx="2517298" cy="725889"/>
          </a:xfrm>
          <a:prstGeom prst="rect">
            <a:avLst/>
          </a:prstGeom>
        </p:spPr>
      </p:pic>
      <p:pic>
        <p:nvPicPr>
          <p:cNvPr id="14" name="Imagen 13"/>
          <p:cNvPicPr>
            <a:picLocks noChangeAspect="1"/>
          </p:cNvPicPr>
          <p:nvPr/>
        </p:nvPicPr>
        <p:blipFill>
          <a:blip r:embed="rId12"/>
          <a:stretch>
            <a:fillRect/>
          </a:stretch>
        </p:blipFill>
        <p:spPr>
          <a:xfrm>
            <a:off x="695915" y="3969912"/>
            <a:ext cx="2364379" cy="1182190"/>
          </a:xfrm>
          <a:prstGeom prst="rect">
            <a:avLst/>
          </a:prstGeom>
        </p:spPr>
      </p:pic>
      <p:pic>
        <p:nvPicPr>
          <p:cNvPr id="15" name="Imagen 14"/>
          <p:cNvPicPr>
            <a:picLocks noChangeAspect="1"/>
          </p:cNvPicPr>
          <p:nvPr/>
        </p:nvPicPr>
        <p:blipFill>
          <a:blip r:embed="rId13"/>
          <a:stretch>
            <a:fillRect/>
          </a:stretch>
        </p:blipFill>
        <p:spPr>
          <a:xfrm>
            <a:off x="6530583" y="2440968"/>
            <a:ext cx="2131710" cy="1176882"/>
          </a:xfrm>
          <a:prstGeom prst="rect">
            <a:avLst/>
          </a:prstGeom>
        </p:spPr>
      </p:pic>
    </p:spTree>
    <p:extLst>
      <p:ext uri="{BB962C8B-B14F-4D97-AF65-F5344CB8AC3E}">
        <p14:creationId xmlns:p14="http://schemas.microsoft.com/office/powerpoint/2010/main" val="2656640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Developing knowledge</a:t>
            </a:r>
            <a:endParaRPr lang="en-US" dirty="0"/>
          </a:p>
        </p:txBody>
      </p:sp>
      <p:pic>
        <p:nvPicPr>
          <p:cNvPr id="6" name="Marcador de contenido 5"/>
          <p:cNvPicPr>
            <a:picLocks noGrp="1" noChangeAspect="1"/>
          </p:cNvPicPr>
          <p:nvPr>
            <p:ph idx="1"/>
          </p:nvPr>
        </p:nvPicPr>
        <p:blipFill rotWithShape="1">
          <a:blip r:embed="rId3"/>
          <a:srcRect l="32175" t="16690" r="36562" b="6339"/>
          <a:stretch/>
        </p:blipFill>
        <p:spPr>
          <a:xfrm rot="400172">
            <a:off x="7369297" y="1979907"/>
            <a:ext cx="3126943" cy="4328348"/>
          </a:xfrm>
          <a:prstGeom prst="rect">
            <a:avLst/>
          </a:prstGeom>
          <a:ln>
            <a:noFill/>
          </a:ln>
          <a:effectLst>
            <a:outerShdw blurRad="292100" dist="139700" dir="2700000" algn="tl" rotWithShape="0">
              <a:srgbClr val="333333">
                <a:alpha val="65000"/>
              </a:srgbClr>
            </a:outerShdw>
          </a:effectLst>
        </p:spPr>
      </p:pic>
      <p:sp>
        <p:nvSpPr>
          <p:cNvPr id="8" name="17 CuadroTexto"/>
          <p:cNvSpPr txBox="1">
            <a:spLocks noChangeArrowheads="1"/>
          </p:cNvSpPr>
          <p:nvPr/>
        </p:nvSpPr>
        <p:spPr bwMode="auto">
          <a:xfrm>
            <a:off x="1469120" y="3266182"/>
            <a:ext cx="475606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400">
                <a:solidFill>
                  <a:srgbClr val="7030A0"/>
                </a:solidFill>
                <a:latin typeface="Century Gothic" panose="020B0502020202020204" pitchFamily="34" charset="0"/>
              </a:defRPr>
            </a:lvl1pPr>
            <a:lvl2pPr marL="742950" indent="-285750">
              <a:spcBef>
                <a:spcPct val="20000"/>
              </a:spcBef>
              <a:buFont typeface="Arial" panose="020B0604020202020204" pitchFamily="34" charset="0"/>
              <a:buChar char="–"/>
              <a:defRPr sz="20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a:solidFill>
                  <a:srgbClr val="7F7F7F"/>
                </a:solidFill>
                <a:latin typeface="Century Gothic" panose="020B0502020202020204" pitchFamily="34" charset="0"/>
              </a:defRPr>
            </a:lvl3pPr>
            <a:lvl4pPr marL="16002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lgn="ctr">
              <a:spcBef>
                <a:spcPct val="0"/>
              </a:spcBef>
              <a:buNone/>
            </a:pPr>
            <a:r>
              <a:rPr lang="en-US" altLang="es-ES" sz="2800" dirty="0">
                <a:solidFill>
                  <a:srgbClr val="002060"/>
                </a:solidFill>
                <a:latin typeface="Lora" panose="00000500000000000000" pitchFamily="2" charset="0"/>
              </a:rPr>
              <a:t>The </a:t>
            </a:r>
            <a:r>
              <a:rPr lang="en-US" altLang="es-ES" sz="2800" dirty="0" smtClean="0">
                <a:solidFill>
                  <a:srgbClr val="002060"/>
                </a:solidFill>
                <a:latin typeface="Lora" panose="00000500000000000000" pitchFamily="2" charset="0"/>
              </a:rPr>
              <a:t>Associative Movement </a:t>
            </a:r>
            <a:r>
              <a:rPr lang="en-US" altLang="es-ES" sz="2800" dirty="0">
                <a:solidFill>
                  <a:srgbClr val="002060"/>
                </a:solidFill>
                <a:latin typeface="Lora" panose="00000500000000000000" pitchFamily="2" charset="0"/>
              </a:rPr>
              <a:t>of </a:t>
            </a:r>
            <a:r>
              <a:rPr lang="en-US" altLang="es-ES" sz="2800" dirty="0" smtClean="0">
                <a:solidFill>
                  <a:srgbClr val="002060"/>
                </a:solidFill>
                <a:latin typeface="Lora" panose="00000500000000000000" pitchFamily="2" charset="0"/>
              </a:rPr>
              <a:t>Rare Diseases </a:t>
            </a:r>
            <a:r>
              <a:rPr lang="en-US" altLang="es-ES" sz="2800" dirty="0">
                <a:solidFill>
                  <a:srgbClr val="002060"/>
                </a:solidFill>
                <a:latin typeface="Lora" panose="00000500000000000000" pitchFamily="2" charset="0"/>
              </a:rPr>
              <a:t>in </a:t>
            </a:r>
            <a:endParaRPr lang="en-US" altLang="es-ES" sz="2800" dirty="0" smtClean="0">
              <a:solidFill>
                <a:srgbClr val="002060"/>
              </a:solidFill>
              <a:latin typeface="Lora" panose="00000500000000000000" pitchFamily="2" charset="0"/>
            </a:endParaRPr>
          </a:p>
          <a:p>
            <a:pPr algn="ctr">
              <a:spcBef>
                <a:spcPct val="0"/>
              </a:spcBef>
              <a:buNone/>
            </a:pPr>
            <a:r>
              <a:rPr lang="en-US" altLang="es-ES" sz="2800" dirty="0" err="1" smtClean="0">
                <a:solidFill>
                  <a:srgbClr val="002060"/>
                </a:solidFill>
                <a:latin typeface="Lora" panose="00000500000000000000" pitchFamily="2" charset="0"/>
              </a:rPr>
              <a:t>Ibero</a:t>
            </a:r>
            <a:r>
              <a:rPr lang="en-US" altLang="es-ES" sz="2800" dirty="0" smtClean="0">
                <a:solidFill>
                  <a:srgbClr val="002060"/>
                </a:solidFill>
                <a:latin typeface="Lora" panose="00000500000000000000" pitchFamily="2" charset="0"/>
              </a:rPr>
              <a:t> America</a:t>
            </a:r>
            <a:endParaRPr lang="en-US" altLang="es-ES" sz="2800" dirty="0">
              <a:solidFill>
                <a:schemeClr val="tx1"/>
              </a:solidFill>
              <a:latin typeface="Lora" panose="00000500000000000000" pitchFamily="2" charset="0"/>
            </a:endParaRPr>
          </a:p>
        </p:txBody>
      </p:sp>
    </p:spTree>
    <p:extLst>
      <p:ext uri="{BB962C8B-B14F-4D97-AF65-F5344CB8AC3E}">
        <p14:creationId xmlns:p14="http://schemas.microsoft.com/office/powerpoint/2010/main" val="32520375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26128" y="2068675"/>
            <a:ext cx="10515600" cy="4322618"/>
          </a:xfrm>
        </p:spPr>
        <p:txBody>
          <a:bodyPr>
            <a:noAutofit/>
          </a:bodyPr>
          <a:lstStyle/>
          <a:p>
            <a:pPr>
              <a:lnSpc>
                <a:spcPct val="160000"/>
              </a:lnSpc>
            </a:pPr>
            <a:r>
              <a:rPr lang="es-ES" sz="2400" dirty="0" err="1" smtClean="0"/>
              <a:t>Patient</a:t>
            </a:r>
            <a:r>
              <a:rPr lang="es-ES" sz="2400" dirty="0" smtClean="0"/>
              <a:t> </a:t>
            </a:r>
            <a:r>
              <a:rPr lang="es-ES" sz="2400" dirty="0" err="1" smtClean="0"/>
              <a:t>Organizations</a:t>
            </a:r>
            <a:r>
              <a:rPr lang="es-ES" sz="2400" dirty="0" smtClean="0"/>
              <a:t> (PO) are </a:t>
            </a:r>
            <a:r>
              <a:rPr lang="es-ES" sz="2400" dirty="0" err="1" smtClean="0"/>
              <a:t>young</a:t>
            </a:r>
            <a:r>
              <a:rPr lang="es-ES" sz="2400" dirty="0" smtClean="0"/>
              <a:t> (M: 11 </a:t>
            </a:r>
            <a:r>
              <a:rPr lang="es-ES" sz="2400" dirty="0" err="1" smtClean="0"/>
              <a:t>years</a:t>
            </a:r>
            <a:r>
              <a:rPr lang="es-ES" sz="2400" dirty="0" smtClean="0"/>
              <a:t>; </a:t>
            </a:r>
            <a:r>
              <a:rPr lang="es-ES" sz="2400" dirty="0" err="1" smtClean="0"/>
              <a:t>Range</a:t>
            </a:r>
            <a:r>
              <a:rPr lang="es-ES" sz="2400" dirty="0" smtClean="0"/>
              <a:t>: 1 – 46 </a:t>
            </a:r>
            <a:r>
              <a:rPr lang="es-ES" sz="2400" dirty="0" err="1" smtClean="0"/>
              <a:t>years</a:t>
            </a:r>
            <a:r>
              <a:rPr lang="es-ES" sz="2400" dirty="0" smtClean="0"/>
              <a:t>) and </a:t>
            </a:r>
            <a:r>
              <a:rPr lang="es-ES" sz="2400" dirty="0" err="1" smtClean="0"/>
              <a:t>medium-sized</a:t>
            </a:r>
            <a:r>
              <a:rPr lang="es-ES" sz="2400" dirty="0" smtClean="0"/>
              <a:t> (M: 316 </a:t>
            </a:r>
            <a:r>
              <a:rPr lang="es-ES" sz="2400" dirty="0" err="1" smtClean="0"/>
              <a:t>members</a:t>
            </a:r>
            <a:r>
              <a:rPr lang="es-ES" sz="2400" dirty="0" smtClean="0"/>
              <a:t>; </a:t>
            </a:r>
            <a:r>
              <a:rPr lang="es-ES" sz="2400" dirty="0" err="1" smtClean="0"/>
              <a:t>Range</a:t>
            </a:r>
            <a:r>
              <a:rPr lang="es-ES" sz="2400" dirty="0" smtClean="0"/>
              <a:t>: 0 – 5.000)</a:t>
            </a:r>
          </a:p>
          <a:p>
            <a:pPr>
              <a:lnSpc>
                <a:spcPct val="160000"/>
              </a:lnSpc>
            </a:pPr>
            <a:r>
              <a:rPr lang="en-US" sz="2400" dirty="0" smtClean="0"/>
              <a:t>Led by </a:t>
            </a:r>
            <a:r>
              <a:rPr lang="en-US" sz="2400" dirty="0"/>
              <a:t>affected women or relatives of people </a:t>
            </a:r>
            <a:r>
              <a:rPr lang="en-US" sz="2400" dirty="0" smtClean="0"/>
              <a:t>with RD (83% in LATAM)</a:t>
            </a:r>
          </a:p>
          <a:p>
            <a:pPr>
              <a:lnSpc>
                <a:spcPct val="160000"/>
              </a:lnSpc>
            </a:pPr>
            <a:r>
              <a:rPr lang="en-US" sz="2400" dirty="0" smtClean="0"/>
              <a:t>Have restricted financial sources that limit </a:t>
            </a:r>
            <a:r>
              <a:rPr lang="en-US" sz="2400" dirty="0"/>
              <a:t>its services and hiring of qualified </a:t>
            </a:r>
            <a:r>
              <a:rPr lang="en-US" sz="2400" dirty="0" smtClean="0"/>
              <a:t>personnel.</a:t>
            </a:r>
          </a:p>
          <a:p>
            <a:pPr>
              <a:lnSpc>
                <a:spcPct val="160000"/>
              </a:lnSpc>
            </a:pPr>
            <a:r>
              <a:rPr lang="en-US" sz="2400" dirty="0"/>
              <a:t>Main task: To provide information and guidance on</a:t>
            </a:r>
            <a:r>
              <a:rPr lang="es-ES" sz="2400" dirty="0"/>
              <a:t> RD. </a:t>
            </a:r>
          </a:p>
        </p:txBody>
      </p:sp>
      <p:sp>
        <p:nvSpPr>
          <p:cNvPr id="4" name="Título 1"/>
          <p:cNvSpPr>
            <a:spLocks noGrp="1"/>
          </p:cNvSpPr>
          <p:nvPr>
            <p:ph type="title"/>
          </p:nvPr>
        </p:nvSpPr>
        <p:spPr>
          <a:xfrm>
            <a:off x="1226128" y="1029710"/>
            <a:ext cx="9042493" cy="1325563"/>
          </a:xfrm>
        </p:spPr>
        <p:txBody>
          <a:bodyPr/>
          <a:lstStyle/>
          <a:p>
            <a:r>
              <a:rPr lang="es-ES" dirty="0" err="1" smtClean="0"/>
              <a:t>Main</a:t>
            </a:r>
            <a:r>
              <a:rPr lang="es-ES" dirty="0" smtClean="0"/>
              <a:t> </a:t>
            </a:r>
            <a:r>
              <a:rPr lang="es-ES" dirty="0" err="1" smtClean="0"/>
              <a:t>findings</a:t>
            </a:r>
            <a:endParaRPr lang="es-ES" dirty="0"/>
          </a:p>
        </p:txBody>
      </p:sp>
    </p:spTree>
    <p:extLst>
      <p:ext uri="{BB962C8B-B14F-4D97-AF65-F5344CB8AC3E}">
        <p14:creationId xmlns:p14="http://schemas.microsoft.com/office/powerpoint/2010/main" val="2071472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87582" y="2300288"/>
            <a:ext cx="10515600" cy="3730654"/>
          </a:xfrm>
        </p:spPr>
        <p:txBody>
          <a:bodyPr>
            <a:normAutofit fontScale="92500" lnSpcReduction="10000"/>
          </a:bodyPr>
          <a:lstStyle/>
          <a:p>
            <a:pPr>
              <a:lnSpc>
                <a:spcPct val="150000"/>
              </a:lnSpc>
            </a:pPr>
            <a:r>
              <a:rPr lang="en-US" sz="2400" dirty="0" smtClean="0"/>
              <a:t>Work with governments </a:t>
            </a:r>
            <a:r>
              <a:rPr lang="en-US" sz="2400" dirty="0"/>
              <a:t>and </a:t>
            </a:r>
            <a:r>
              <a:rPr lang="en-US" sz="2400" dirty="0" smtClean="0"/>
              <a:t>States </a:t>
            </a:r>
            <a:r>
              <a:rPr lang="en-US" sz="2400" dirty="0"/>
              <a:t>to promote agreements that allow the inclusion of people with </a:t>
            </a:r>
            <a:r>
              <a:rPr lang="en-US" sz="2400" dirty="0" smtClean="0"/>
              <a:t>RD,</a:t>
            </a:r>
            <a:endParaRPr lang="en-US" sz="2400" dirty="0"/>
          </a:p>
          <a:p>
            <a:pPr>
              <a:lnSpc>
                <a:spcPct val="150000"/>
              </a:lnSpc>
            </a:pPr>
            <a:r>
              <a:rPr lang="en-US" sz="2400" dirty="0"/>
              <a:t>Advocacy </a:t>
            </a:r>
            <a:r>
              <a:rPr lang="en-US" sz="2400" dirty="0" smtClean="0"/>
              <a:t>and development </a:t>
            </a:r>
            <a:r>
              <a:rPr lang="en-US" sz="2400" dirty="0"/>
              <a:t>of legal frameworks that protect the rights of those affected</a:t>
            </a:r>
            <a:r>
              <a:rPr lang="en-US" sz="2400" dirty="0" smtClean="0"/>
              <a:t>.</a:t>
            </a:r>
          </a:p>
          <a:p>
            <a:pPr>
              <a:lnSpc>
                <a:spcPct val="150000"/>
              </a:lnSpc>
            </a:pPr>
            <a:r>
              <a:rPr lang="en-US" sz="2400" dirty="0"/>
              <a:t>Leaders are aware of their training needs (organization management, orphan drugs, research, public policies), as well as those of patients and health professionals</a:t>
            </a:r>
            <a:r>
              <a:rPr lang="en-US" sz="2400" dirty="0" smtClean="0"/>
              <a:t>.</a:t>
            </a:r>
            <a:endParaRPr lang="en-US" sz="2400" dirty="0"/>
          </a:p>
        </p:txBody>
      </p:sp>
      <p:sp>
        <p:nvSpPr>
          <p:cNvPr id="4" name="Título 1"/>
          <p:cNvSpPr>
            <a:spLocks noGrp="1"/>
          </p:cNvSpPr>
          <p:nvPr>
            <p:ph type="title"/>
          </p:nvPr>
        </p:nvSpPr>
        <p:spPr>
          <a:xfrm>
            <a:off x="1087582" y="974725"/>
            <a:ext cx="9042493" cy="1325563"/>
          </a:xfrm>
        </p:spPr>
        <p:txBody>
          <a:bodyPr/>
          <a:lstStyle/>
          <a:p>
            <a:r>
              <a:rPr lang="es-ES" dirty="0" err="1" smtClean="0"/>
              <a:t>Main</a:t>
            </a:r>
            <a:r>
              <a:rPr lang="es-ES" dirty="0" smtClean="0"/>
              <a:t> </a:t>
            </a:r>
            <a:r>
              <a:rPr lang="es-ES" dirty="0" err="1" smtClean="0"/>
              <a:t>findings</a:t>
            </a:r>
            <a:endParaRPr lang="es-ES" dirty="0"/>
          </a:p>
        </p:txBody>
      </p:sp>
    </p:spTree>
    <p:extLst>
      <p:ext uri="{BB962C8B-B14F-4D97-AF65-F5344CB8AC3E}">
        <p14:creationId xmlns:p14="http://schemas.microsoft.com/office/powerpoint/2010/main" val="3448906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59873" y="1486171"/>
            <a:ext cx="9027459" cy="1325563"/>
          </a:xfrm>
        </p:spPr>
        <p:txBody>
          <a:bodyPr/>
          <a:lstStyle/>
          <a:p>
            <a:r>
              <a:rPr lang="es-ES" dirty="0" err="1" smtClean="0"/>
              <a:t>Priority</a:t>
            </a:r>
            <a:r>
              <a:rPr lang="es-ES" dirty="0" smtClean="0"/>
              <a:t> </a:t>
            </a:r>
            <a:r>
              <a:rPr lang="es-ES" dirty="0" err="1" smtClean="0"/>
              <a:t>tasks</a:t>
            </a:r>
            <a:r>
              <a:rPr lang="es-ES" dirty="0"/>
              <a:t/>
            </a:r>
            <a:br>
              <a:rPr lang="es-ES" dirty="0"/>
            </a:br>
            <a:endParaRPr lang="es-ES" dirty="0"/>
          </a:p>
        </p:txBody>
      </p:sp>
      <p:sp>
        <p:nvSpPr>
          <p:cNvPr id="3" name="Marcador de contenido 2"/>
          <p:cNvSpPr>
            <a:spLocks noGrp="1"/>
          </p:cNvSpPr>
          <p:nvPr>
            <p:ph idx="1"/>
          </p:nvPr>
        </p:nvSpPr>
        <p:spPr>
          <a:xfrm>
            <a:off x="1059873" y="2279581"/>
            <a:ext cx="10515600" cy="3730654"/>
          </a:xfrm>
        </p:spPr>
        <p:txBody>
          <a:bodyPr>
            <a:normAutofit fontScale="85000" lnSpcReduction="20000"/>
          </a:bodyPr>
          <a:lstStyle/>
          <a:p>
            <a:pPr>
              <a:lnSpc>
                <a:spcPct val="150000"/>
              </a:lnSpc>
            </a:pPr>
            <a:r>
              <a:rPr lang="en-US" dirty="0" smtClean="0"/>
              <a:t>Advocacy:</a:t>
            </a:r>
            <a:endParaRPr lang="en-US" dirty="0"/>
          </a:p>
          <a:p>
            <a:pPr lvl="1">
              <a:lnSpc>
                <a:spcPct val="150000"/>
              </a:lnSpc>
            </a:pPr>
            <a:r>
              <a:rPr lang="en-US" dirty="0" smtClean="0"/>
              <a:t>Financial, infrastructure </a:t>
            </a:r>
            <a:r>
              <a:rPr lang="en-US" dirty="0"/>
              <a:t>and </a:t>
            </a:r>
            <a:r>
              <a:rPr lang="en-US" dirty="0" smtClean="0"/>
              <a:t>equipment, </a:t>
            </a:r>
            <a:r>
              <a:rPr lang="en-US" dirty="0"/>
              <a:t>development of legislation, creation of referral centers </a:t>
            </a:r>
            <a:r>
              <a:rPr lang="en-US" dirty="0" smtClean="0"/>
              <a:t>and </a:t>
            </a:r>
            <a:r>
              <a:rPr lang="en-US" dirty="0"/>
              <a:t>patient registries, as well as access to treatment, especially as regards orphan drugs.</a:t>
            </a:r>
          </a:p>
          <a:p>
            <a:pPr>
              <a:lnSpc>
                <a:spcPct val="150000"/>
              </a:lnSpc>
            </a:pPr>
            <a:r>
              <a:rPr lang="en-US" dirty="0" smtClean="0"/>
              <a:t>Training of patients, </a:t>
            </a:r>
            <a:r>
              <a:rPr lang="en-US" dirty="0"/>
              <a:t>as a way of </a:t>
            </a:r>
            <a:r>
              <a:rPr lang="en-US" dirty="0" smtClean="0"/>
              <a:t>empowerment</a:t>
            </a:r>
            <a:endParaRPr lang="en-US" dirty="0"/>
          </a:p>
          <a:p>
            <a:pPr>
              <a:lnSpc>
                <a:spcPct val="150000"/>
              </a:lnSpc>
            </a:pPr>
            <a:r>
              <a:rPr lang="en-US" dirty="0"/>
              <a:t>Training of health professionals in </a:t>
            </a:r>
            <a:r>
              <a:rPr lang="en-US" dirty="0" smtClean="0"/>
              <a:t>RD</a:t>
            </a:r>
          </a:p>
          <a:p>
            <a:pPr>
              <a:lnSpc>
                <a:spcPct val="150000"/>
              </a:lnSpc>
            </a:pPr>
            <a:r>
              <a:rPr lang="en-US" dirty="0" smtClean="0"/>
              <a:t>Map of RD </a:t>
            </a:r>
            <a:r>
              <a:rPr lang="en-US" dirty="0" err="1" smtClean="0"/>
              <a:t>resouces</a:t>
            </a:r>
            <a:endParaRPr lang="en-US" dirty="0"/>
          </a:p>
        </p:txBody>
      </p:sp>
    </p:spTree>
    <p:extLst>
      <p:ext uri="{BB962C8B-B14F-4D97-AF65-F5344CB8AC3E}">
        <p14:creationId xmlns:p14="http://schemas.microsoft.com/office/powerpoint/2010/main" val="1481113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086094"/>
            <a:ext cx="10515600" cy="1325563"/>
          </a:xfrm>
        </p:spPr>
        <p:txBody>
          <a:bodyPr>
            <a:normAutofit/>
          </a:bodyPr>
          <a:lstStyle/>
          <a:p>
            <a:r>
              <a:rPr lang="en-US" dirty="0"/>
              <a:t>Request </a:t>
            </a:r>
            <a:r>
              <a:rPr lang="en-US" dirty="0" smtClean="0"/>
              <a:t>to </a:t>
            </a:r>
            <a:r>
              <a:rPr lang="en-US" dirty="0"/>
              <a:t>the WHO World Conference on </a:t>
            </a:r>
            <a:r>
              <a:rPr lang="en-US" dirty="0" smtClean="0"/>
              <a:t>NCDs</a:t>
            </a:r>
            <a:endParaRPr lang="es-ES" dirty="0"/>
          </a:p>
        </p:txBody>
      </p:sp>
      <p:sp>
        <p:nvSpPr>
          <p:cNvPr id="3" name="Marcador de contenido 2"/>
          <p:cNvSpPr>
            <a:spLocks noGrp="1"/>
          </p:cNvSpPr>
          <p:nvPr>
            <p:ph idx="1"/>
          </p:nvPr>
        </p:nvSpPr>
        <p:spPr/>
        <p:txBody>
          <a:bodyPr/>
          <a:lstStyle/>
          <a:p>
            <a:r>
              <a:rPr lang="es-ES" dirty="0"/>
              <a:t>ALIBER, FEDER &amp; FADEPOF </a:t>
            </a:r>
            <a:r>
              <a:rPr lang="en-US" dirty="0" smtClean="0"/>
              <a:t>manifest asking for:</a:t>
            </a:r>
          </a:p>
          <a:p>
            <a:pPr lvl="1"/>
            <a:r>
              <a:rPr lang="en-US" dirty="0"/>
              <a:t>Updating the </a:t>
            </a:r>
            <a:r>
              <a:rPr lang="en-US" dirty="0" smtClean="0"/>
              <a:t>NCDs list</a:t>
            </a:r>
          </a:p>
          <a:p>
            <a:pPr lvl="1"/>
            <a:r>
              <a:rPr lang="en-US" dirty="0" smtClean="0"/>
              <a:t>Creation </a:t>
            </a:r>
            <a:r>
              <a:rPr lang="en-US" dirty="0"/>
              <a:t>of a subcategory of TNA that includes those that can only be prevented through secondary and tertiary </a:t>
            </a:r>
            <a:r>
              <a:rPr lang="en-US" dirty="0" smtClean="0"/>
              <a:t>prevention</a:t>
            </a:r>
          </a:p>
          <a:p>
            <a:pPr lvl="1"/>
            <a:r>
              <a:rPr lang="en-US" dirty="0"/>
              <a:t>Consider a proposal for the inclusion of health services, medical and therapeutic care for NCDs or preventable diseases within the basic set of benefits of universal health coverage</a:t>
            </a:r>
            <a:r>
              <a:rPr lang="en-US" dirty="0" smtClean="0"/>
              <a:t>.</a:t>
            </a:r>
          </a:p>
          <a:p>
            <a:pPr lvl="1"/>
            <a:r>
              <a:rPr lang="en-US" dirty="0"/>
              <a:t>Update of the list of essential medicines including those that according to scientific evidence are effective, safe and of quality for the treatment of diseases chronic, complex and </a:t>
            </a:r>
            <a:r>
              <a:rPr lang="en-US" dirty="0" smtClean="0"/>
              <a:t>rare </a:t>
            </a:r>
            <a:r>
              <a:rPr lang="en-US" dirty="0"/>
              <a:t>diseases</a:t>
            </a:r>
            <a:endParaRPr lang="en-US" dirty="0" smtClean="0"/>
          </a:p>
          <a:p>
            <a:pPr lvl="1"/>
            <a:endParaRPr lang="es-ES" dirty="0"/>
          </a:p>
        </p:txBody>
      </p:sp>
    </p:spTree>
    <p:extLst>
      <p:ext uri="{BB962C8B-B14F-4D97-AF65-F5344CB8AC3E}">
        <p14:creationId xmlns:p14="http://schemas.microsoft.com/office/powerpoint/2010/main" val="3725645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086094"/>
            <a:ext cx="10515600" cy="1325563"/>
          </a:xfrm>
        </p:spPr>
        <p:txBody>
          <a:bodyPr>
            <a:normAutofit/>
          </a:bodyPr>
          <a:lstStyle/>
          <a:p>
            <a:r>
              <a:rPr lang="en-US" dirty="0"/>
              <a:t>Request </a:t>
            </a:r>
            <a:r>
              <a:rPr lang="en-US" dirty="0" smtClean="0"/>
              <a:t>to </a:t>
            </a:r>
            <a:r>
              <a:rPr lang="en-US" dirty="0"/>
              <a:t>the WHO World Conference on </a:t>
            </a:r>
            <a:r>
              <a:rPr lang="en-US" dirty="0" smtClean="0"/>
              <a:t>NCDs</a:t>
            </a:r>
            <a:endParaRPr lang="es-ES" dirty="0"/>
          </a:p>
        </p:txBody>
      </p:sp>
      <p:sp>
        <p:nvSpPr>
          <p:cNvPr id="3" name="Marcador de contenido 2"/>
          <p:cNvSpPr>
            <a:spLocks noGrp="1"/>
          </p:cNvSpPr>
          <p:nvPr>
            <p:ph idx="1"/>
          </p:nvPr>
        </p:nvSpPr>
        <p:spPr/>
        <p:txBody>
          <a:bodyPr>
            <a:normAutofit/>
          </a:bodyPr>
          <a:lstStyle/>
          <a:p>
            <a:pPr lvl="1"/>
            <a:r>
              <a:rPr lang="en-US" dirty="0" smtClean="0"/>
              <a:t>An </a:t>
            </a:r>
            <a:r>
              <a:rPr lang="en-US" dirty="0"/>
              <a:t>integrated policy referring to </a:t>
            </a:r>
            <a:r>
              <a:rPr lang="en-US" dirty="0" smtClean="0"/>
              <a:t>access </a:t>
            </a:r>
            <a:r>
              <a:rPr lang="en-US" dirty="0"/>
              <a:t>and rational </a:t>
            </a:r>
            <a:r>
              <a:rPr lang="en-US" dirty="0" smtClean="0"/>
              <a:t>use </a:t>
            </a:r>
            <a:r>
              <a:rPr lang="en-US" dirty="0"/>
              <a:t>of medicines and essential and strategic health technologies, , including those that are considered high </a:t>
            </a:r>
            <a:r>
              <a:rPr lang="en-US" dirty="0" smtClean="0"/>
              <a:t>cost.</a:t>
            </a:r>
          </a:p>
          <a:p>
            <a:pPr lvl="1"/>
            <a:r>
              <a:rPr lang="en-US" dirty="0"/>
              <a:t>Apply </a:t>
            </a:r>
            <a:r>
              <a:rPr lang="en-US" dirty="0" err="1"/>
              <a:t>intersectoral</a:t>
            </a:r>
            <a:r>
              <a:rPr lang="en-US" dirty="0"/>
              <a:t> approaches in order to implement strategies and initiatives in relation to the 2030 commitment to "</a:t>
            </a:r>
            <a:r>
              <a:rPr lang="en-US" b="1" dirty="0"/>
              <a:t>leave no one behind</a:t>
            </a:r>
            <a:r>
              <a:rPr lang="en-US" dirty="0"/>
              <a:t>" in relation to chronic </a:t>
            </a:r>
            <a:r>
              <a:rPr lang="en-US" dirty="0" smtClean="0"/>
              <a:t>non communicable </a:t>
            </a:r>
            <a:r>
              <a:rPr lang="en-US" dirty="0"/>
              <a:t>or preventable </a:t>
            </a:r>
            <a:r>
              <a:rPr lang="en-US" dirty="0" smtClean="0"/>
              <a:t>diseases</a:t>
            </a:r>
          </a:p>
          <a:p>
            <a:pPr lvl="1"/>
            <a:r>
              <a:rPr lang="en-US" dirty="0"/>
              <a:t>Establish commitments that translate into legislative and regulatory measures, investments and financing of programs against "diseases not transmissible or preventable through primary prevention"</a:t>
            </a:r>
            <a:endParaRPr lang="es-ES" dirty="0"/>
          </a:p>
        </p:txBody>
      </p:sp>
    </p:spTree>
    <p:extLst>
      <p:ext uri="{BB962C8B-B14F-4D97-AF65-F5344CB8AC3E}">
        <p14:creationId xmlns:p14="http://schemas.microsoft.com/office/powerpoint/2010/main" val="18941116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3168</TotalTime>
  <Words>1471</Words>
  <Application>Microsoft Office PowerPoint</Application>
  <PresentationFormat>Widescreen</PresentationFormat>
  <Paragraphs>149</Paragraphs>
  <Slides>16</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Century Gothic</vt:lpstr>
      <vt:lpstr>Kanit</vt:lpstr>
      <vt:lpstr>Lora</vt:lpstr>
      <vt:lpstr>Tema de Office</vt:lpstr>
      <vt:lpstr> Ibero-American Alliance for Rare Diseases ALIBER</vt:lpstr>
      <vt:lpstr>What is ALIBER?</vt:lpstr>
      <vt:lpstr>Memberships &amp; collaborations</vt:lpstr>
      <vt:lpstr>Developing knowledge</vt:lpstr>
      <vt:lpstr>Main findings</vt:lpstr>
      <vt:lpstr>Main findings</vt:lpstr>
      <vt:lpstr>Priority tasks </vt:lpstr>
      <vt:lpstr>Request to the WHO World Conference on NCDs</vt:lpstr>
      <vt:lpstr>Request to the WHO World Conference on NCDs</vt:lpstr>
      <vt:lpstr>2019 main projects</vt:lpstr>
      <vt:lpstr>ENSERiO LATAM Project</vt:lpstr>
      <vt:lpstr>ENSERiO LATAM Project</vt:lpstr>
      <vt:lpstr>SIO-ALIBER Project </vt:lpstr>
      <vt:lpstr>Beneficiaries &amp; Scope</vt:lpstr>
      <vt:lpstr>Pilot projet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ALIBER</dc:creator>
  <cp:lastModifiedBy>Paloma Tejada</cp:lastModifiedBy>
  <cp:revision>181</cp:revision>
  <dcterms:created xsi:type="dcterms:W3CDTF">2016-08-30T17:31:52Z</dcterms:created>
  <dcterms:modified xsi:type="dcterms:W3CDTF">2019-02-20T18:35:17Z</dcterms:modified>
</cp:coreProperties>
</file>