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9" r:id="rId1"/>
    <p:sldMasterId id="2147483675" r:id="rId2"/>
    <p:sldMasterId id="2147483677" r:id="rId3"/>
  </p:sldMasterIdLst>
  <p:notesMasterIdLst>
    <p:notesMasterId r:id="rId14"/>
  </p:notesMasterIdLst>
  <p:handoutMasterIdLst>
    <p:handoutMasterId r:id="rId15"/>
  </p:handoutMasterIdLst>
  <p:sldIdLst>
    <p:sldId id="408" r:id="rId4"/>
    <p:sldId id="485" r:id="rId5"/>
    <p:sldId id="489" r:id="rId6"/>
    <p:sldId id="484" r:id="rId7"/>
    <p:sldId id="486" r:id="rId8"/>
    <p:sldId id="481" r:id="rId9"/>
    <p:sldId id="487" r:id="rId10"/>
    <p:sldId id="479" r:id="rId11"/>
    <p:sldId id="478" r:id="rId12"/>
    <p:sldId id="488" r:id="rId13"/>
  </p:sldIdLst>
  <p:sldSz cx="9144000" cy="6858000" type="screen4x3"/>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53DDCF-9111-408A-BAB3-313498301E45}">
          <p14:sldIdLst>
            <p14:sldId id="408"/>
            <p14:sldId id="485"/>
            <p14:sldId id="489"/>
            <p14:sldId id="484"/>
            <p14:sldId id="486"/>
            <p14:sldId id="481"/>
            <p14:sldId id="487"/>
            <p14:sldId id="479"/>
            <p14:sldId id="478"/>
            <p14:sldId id="4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B9E8"/>
    <a:srgbClr val="727272"/>
    <a:srgbClr val="E65113"/>
    <a:srgbClr val="FF3399"/>
    <a:srgbClr val="8DAAB9"/>
    <a:srgbClr val="66717B"/>
    <a:srgbClr val="BDC5C8"/>
    <a:srgbClr val="9B9B9B"/>
    <a:srgbClr val="E85D10"/>
    <a:srgbClr val="F7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74" autoAdjust="0"/>
  </p:normalViewPr>
  <p:slideViewPr>
    <p:cSldViewPr>
      <p:cViewPr varScale="1">
        <p:scale>
          <a:sx n="99" d="100"/>
          <a:sy n="99" d="100"/>
        </p:scale>
        <p:origin x="792" y="91"/>
      </p:cViewPr>
      <p:guideLst>
        <p:guide orient="horz" pos="2160"/>
        <p:guide pos="2880"/>
      </p:guideLst>
    </p:cSldViewPr>
  </p:slideViewPr>
  <p:outlineViewPr>
    <p:cViewPr>
      <p:scale>
        <a:sx n="33" d="100"/>
        <a:sy n="33" d="100"/>
      </p:scale>
      <p:origin x="0" y="1050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264" y="-96"/>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1" cy="497285"/>
          </a:xfrm>
          <a:prstGeom prst="rect">
            <a:avLst/>
          </a:prstGeom>
        </p:spPr>
        <p:txBody>
          <a:bodyPr vert="horz" lIns="91714" tIns="45857" rIns="91714" bIns="45857"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1" cy="497285"/>
          </a:xfrm>
          <a:prstGeom prst="rect">
            <a:avLst/>
          </a:prstGeom>
        </p:spPr>
        <p:txBody>
          <a:bodyPr vert="horz" lIns="91714" tIns="45857" rIns="91714" bIns="45857" rtlCol="0"/>
          <a:lstStyle>
            <a:lvl1pPr algn="r">
              <a:defRPr sz="1200"/>
            </a:lvl1pPr>
          </a:lstStyle>
          <a:p>
            <a:fld id="{C7AF4811-A18F-4CDD-A15E-82D2394025A5}" type="datetimeFigureOut">
              <a:rPr lang="fr-FR" smtClean="0"/>
              <a:t>20/02/2019</a:t>
            </a:fld>
            <a:endParaRPr lang="fr-FR"/>
          </a:p>
        </p:txBody>
      </p:sp>
      <p:sp>
        <p:nvSpPr>
          <p:cNvPr id="4" name="Espace réservé du pied de page 3"/>
          <p:cNvSpPr>
            <a:spLocks noGrp="1"/>
          </p:cNvSpPr>
          <p:nvPr>
            <p:ph type="ftr" sz="quarter" idx="2"/>
          </p:nvPr>
        </p:nvSpPr>
        <p:spPr>
          <a:xfrm>
            <a:off x="0" y="9446678"/>
            <a:ext cx="2971801" cy="497285"/>
          </a:xfrm>
          <a:prstGeom prst="rect">
            <a:avLst/>
          </a:prstGeom>
        </p:spPr>
        <p:txBody>
          <a:bodyPr vert="horz" lIns="91714" tIns="45857" rIns="91714" bIns="45857"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9446678"/>
            <a:ext cx="2971801" cy="497285"/>
          </a:xfrm>
          <a:prstGeom prst="rect">
            <a:avLst/>
          </a:prstGeom>
        </p:spPr>
        <p:txBody>
          <a:bodyPr vert="horz" lIns="91714" tIns="45857" rIns="91714" bIns="45857" rtlCol="0" anchor="b"/>
          <a:lstStyle>
            <a:lvl1pPr algn="r">
              <a:defRPr sz="1200"/>
            </a:lvl1pPr>
          </a:lstStyle>
          <a:p>
            <a:fld id="{BA12B767-8D9B-4881-AEFF-1277873D71C2}" type="slidenum">
              <a:rPr lang="fr-FR" smtClean="0"/>
              <a:t>‹#›</a:t>
            </a:fld>
            <a:endParaRPr lang="fr-FR"/>
          </a:p>
        </p:txBody>
      </p:sp>
    </p:spTree>
    <p:extLst>
      <p:ext uri="{BB962C8B-B14F-4D97-AF65-F5344CB8AC3E}">
        <p14:creationId xmlns:p14="http://schemas.microsoft.com/office/powerpoint/2010/main" val="1551667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497285"/>
          </a:xfrm>
          <a:prstGeom prst="rect">
            <a:avLst/>
          </a:prstGeom>
        </p:spPr>
        <p:txBody>
          <a:bodyPr vert="horz" lIns="91714" tIns="45857" rIns="91714" bIns="45857" rtlCol="0"/>
          <a:lstStyle>
            <a:lvl1pPr algn="l">
              <a:defRPr sz="1200"/>
            </a:lvl1pPr>
          </a:lstStyle>
          <a:p>
            <a:endParaRPr lang="fr-FR"/>
          </a:p>
        </p:txBody>
      </p:sp>
      <p:sp>
        <p:nvSpPr>
          <p:cNvPr id="3" name="Date Placeholder 2"/>
          <p:cNvSpPr>
            <a:spLocks noGrp="1"/>
          </p:cNvSpPr>
          <p:nvPr>
            <p:ph type="dt" idx="1"/>
          </p:nvPr>
        </p:nvSpPr>
        <p:spPr>
          <a:xfrm>
            <a:off x="3884613" y="0"/>
            <a:ext cx="2971801" cy="497285"/>
          </a:xfrm>
          <a:prstGeom prst="rect">
            <a:avLst/>
          </a:prstGeom>
        </p:spPr>
        <p:txBody>
          <a:bodyPr vert="horz" lIns="91714" tIns="45857" rIns="91714" bIns="45857" rtlCol="0"/>
          <a:lstStyle>
            <a:lvl1pPr algn="r">
              <a:defRPr sz="1200"/>
            </a:lvl1pPr>
          </a:lstStyle>
          <a:p>
            <a:fld id="{1F40EF0E-6886-4379-A291-83E544BB7AA0}" type="datetimeFigureOut">
              <a:rPr lang="fr-FR" smtClean="0"/>
              <a:t>20/02/2019</a:t>
            </a:fld>
            <a:endParaRPr lang="fr-FR"/>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714" tIns="45857" rIns="91714" bIns="45857" rtlCol="0" anchor="ctr"/>
          <a:lstStyle/>
          <a:p>
            <a:endParaRPr lang="fr-FR"/>
          </a:p>
        </p:txBody>
      </p:sp>
      <p:sp>
        <p:nvSpPr>
          <p:cNvPr id="5" name="Notes Placeholder 4"/>
          <p:cNvSpPr>
            <a:spLocks noGrp="1"/>
          </p:cNvSpPr>
          <p:nvPr>
            <p:ph type="body" sz="quarter" idx="3"/>
          </p:nvPr>
        </p:nvSpPr>
        <p:spPr>
          <a:xfrm>
            <a:off x="685801" y="4724203"/>
            <a:ext cx="5486400" cy="4475560"/>
          </a:xfrm>
          <a:prstGeom prst="rect">
            <a:avLst/>
          </a:prstGeom>
        </p:spPr>
        <p:txBody>
          <a:bodyPr vert="horz" lIns="91714" tIns="45857" rIns="91714" bIns="458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46678"/>
            <a:ext cx="2971801" cy="497285"/>
          </a:xfrm>
          <a:prstGeom prst="rect">
            <a:avLst/>
          </a:prstGeom>
        </p:spPr>
        <p:txBody>
          <a:bodyPr vert="horz" lIns="91714" tIns="45857" rIns="91714" bIns="45857"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9446678"/>
            <a:ext cx="2971801" cy="497285"/>
          </a:xfrm>
          <a:prstGeom prst="rect">
            <a:avLst/>
          </a:prstGeom>
        </p:spPr>
        <p:txBody>
          <a:bodyPr vert="horz" lIns="91714" tIns="45857" rIns="91714" bIns="45857" rtlCol="0" anchor="b"/>
          <a:lstStyle>
            <a:lvl1pPr algn="r">
              <a:defRPr sz="1200"/>
            </a:lvl1pPr>
          </a:lstStyle>
          <a:p>
            <a:fld id="{FF657988-B605-420A-9CFC-576CE72690C7}" type="slidenum">
              <a:rPr lang="fr-FR" smtClean="0"/>
              <a:t>‹#›</a:t>
            </a:fld>
            <a:endParaRPr lang="fr-FR"/>
          </a:p>
        </p:txBody>
      </p:sp>
    </p:spTree>
    <p:extLst>
      <p:ext uri="{BB962C8B-B14F-4D97-AF65-F5344CB8AC3E}">
        <p14:creationId xmlns:p14="http://schemas.microsoft.com/office/powerpoint/2010/main" val="161868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57988-B605-420A-9CFC-576CE72690C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1703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ransition">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1043608" y="2564904"/>
            <a:ext cx="6984776" cy="1584176"/>
          </a:xfrm>
          <a:prstGeom prst="rect">
            <a:avLst/>
          </a:prstGeom>
        </p:spPr>
        <p:txBody>
          <a:bodyPr/>
          <a:lstStyle>
            <a:lvl1pPr algn="l">
              <a:defRPr sz="3100" b="1" cap="all" baseline="0">
                <a:solidFill>
                  <a:srgbClr val="727272"/>
                </a:solidFill>
                <a:latin typeface="Ubuntu" panose="020B0504030602030204" pitchFamily="34" charset="0"/>
              </a:defRPr>
            </a:lvl1pPr>
          </a:lstStyle>
          <a:p>
            <a:r>
              <a:rPr lang="fr-FR" dirty="0" smtClean="0"/>
              <a:t>Slide de transition Sed </a:t>
            </a:r>
            <a:r>
              <a:rPr lang="fr-FR" dirty="0" err="1" smtClean="0"/>
              <a:t>tincidunt</a:t>
            </a:r>
            <a:r>
              <a:rPr lang="fr-FR" dirty="0" smtClean="0"/>
              <a:t> </a:t>
            </a:r>
            <a:r>
              <a:rPr lang="fr-FR" dirty="0" err="1" smtClean="0"/>
              <a:t>feugiat</a:t>
            </a:r>
            <a:r>
              <a:rPr lang="fr-FR" dirty="0" smtClean="0"/>
              <a:t> </a:t>
            </a:r>
            <a:r>
              <a:rPr lang="fr-FR" dirty="0" err="1" smtClean="0"/>
              <a:t>mauris</a:t>
            </a:r>
            <a:r>
              <a:rPr lang="fr-FR" dirty="0" smtClean="0"/>
              <a:t>. </a:t>
            </a:r>
            <a:r>
              <a:rPr lang="fr-FR" dirty="0" err="1" smtClean="0"/>
              <a:t>Fusce</a:t>
            </a:r>
            <a:r>
              <a:rPr lang="fr-FR" dirty="0" smtClean="0"/>
              <a:t> ut mi a </a:t>
            </a:r>
            <a:r>
              <a:rPr lang="fr-FR" dirty="0" err="1" smtClean="0"/>
              <a:t>odio</a:t>
            </a:r>
            <a:r>
              <a:rPr lang="fr-FR" dirty="0" smtClean="0"/>
              <a:t> </a:t>
            </a:r>
            <a:r>
              <a:rPr lang="fr-FR" dirty="0" err="1" smtClean="0"/>
              <a:t>euismod</a:t>
            </a:r>
            <a:endParaRPr lang="fr-FR" dirty="0"/>
          </a:p>
        </p:txBody>
      </p:sp>
    </p:spTree>
    <p:extLst>
      <p:ext uri="{BB962C8B-B14F-4D97-AF65-F5344CB8AC3E}">
        <p14:creationId xmlns:p14="http://schemas.microsoft.com/office/powerpoint/2010/main" val="1796496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55576" y="2996952"/>
            <a:ext cx="5112568" cy="1368152"/>
          </a:xfrm>
          <a:prstGeom prst="rect">
            <a:avLst/>
          </a:prstGeom>
        </p:spPr>
        <p:txBody>
          <a:bodyPr anchor="ctr"/>
          <a:lstStyle>
            <a:lvl1pPr algn="ctr">
              <a:defRPr sz="3100" b="1" cap="all" baseline="0">
                <a:solidFill>
                  <a:srgbClr val="727272"/>
                </a:solidFill>
                <a:latin typeface="Ubuntu" panose="020B0504030602030204" pitchFamily="34" charset="0"/>
                <a:cs typeface="Arial" panose="020B0604020202020204" pitchFamily="34" charset="0"/>
              </a:defRPr>
            </a:lvl1pPr>
          </a:lstStyle>
          <a:p>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adipiscing</a:t>
            </a:r>
            <a:r>
              <a:rPr lang="fr-FR" dirty="0" smtClean="0"/>
              <a:t> </a:t>
            </a:r>
            <a:r>
              <a:rPr lang="fr-FR" dirty="0" err="1" smtClean="0"/>
              <a:t>elit</a:t>
            </a:r>
            <a:endParaRPr lang="fr-FR" dirty="0"/>
          </a:p>
        </p:txBody>
      </p:sp>
      <p:sp>
        <p:nvSpPr>
          <p:cNvPr id="10" name="Espace réservé du contenu 9"/>
          <p:cNvSpPr>
            <a:spLocks noGrp="1"/>
          </p:cNvSpPr>
          <p:nvPr>
            <p:ph sz="quarter" idx="10" hasCustomPrompt="1"/>
          </p:nvPr>
        </p:nvSpPr>
        <p:spPr>
          <a:xfrm>
            <a:off x="755576" y="5391834"/>
            <a:ext cx="5112644" cy="307749"/>
          </a:xfrm>
          <a:prstGeom prst="rect">
            <a:avLst/>
          </a:prstGeom>
        </p:spPr>
        <p:txBody>
          <a:bodyPr/>
          <a:lstStyle>
            <a:lvl1pPr marL="0" indent="0" algn="ctr">
              <a:buNone/>
              <a:defRPr sz="2000" b="0" baseline="0">
                <a:solidFill>
                  <a:srgbClr val="727272"/>
                </a:solidFill>
                <a:latin typeface="Ubuntu" panose="020B0504030602030204" pitchFamily="34" charset="0"/>
                <a:ea typeface="Droid Sans" panose="020B0606030804020204" pitchFamily="34" charset="0"/>
                <a:cs typeface="Droid Sans" panose="020B0606030804020204" pitchFamily="34" charset="0"/>
              </a:defRPr>
            </a:lvl1pPr>
            <a:lvl2pPr marL="457200" indent="0">
              <a:buNone/>
              <a:defRPr sz="1800">
                <a:solidFill>
                  <a:srgbClr val="000000"/>
                </a:solidFill>
                <a:latin typeface="Arial" panose="020B0604020202020204" pitchFamily="34" charset="0"/>
                <a:cs typeface="Arial" panose="020B0604020202020204" pitchFamily="34" charset="0"/>
              </a:defRPr>
            </a:lvl2pPr>
            <a:lvl3pPr marL="914400" indent="0">
              <a:buNone/>
              <a:defRPr sz="1800">
                <a:solidFill>
                  <a:srgbClr val="000000"/>
                </a:solidFill>
                <a:latin typeface="Arial" panose="020B0604020202020204" pitchFamily="34" charset="0"/>
                <a:cs typeface="Arial" panose="020B0604020202020204" pitchFamily="34" charset="0"/>
              </a:defRPr>
            </a:lvl3pPr>
            <a:lvl4pPr marL="1371600" indent="0">
              <a:buNone/>
              <a:defRPr sz="1800">
                <a:solidFill>
                  <a:srgbClr val="000000"/>
                </a:solidFill>
                <a:latin typeface="Arial" panose="020B0604020202020204" pitchFamily="34" charset="0"/>
                <a:cs typeface="Arial" panose="020B0604020202020204" pitchFamily="34" charset="0"/>
              </a:defRPr>
            </a:lvl4pPr>
            <a:lvl5pPr marL="1828800" indent="0">
              <a:buNone/>
              <a:defRPr sz="1800">
                <a:solidFill>
                  <a:srgbClr val="000000"/>
                </a:solidFill>
                <a:latin typeface="Arial" panose="020B0604020202020204" pitchFamily="34" charset="0"/>
                <a:cs typeface="Arial" panose="020B0604020202020204" pitchFamily="34" charset="0"/>
              </a:defRPr>
            </a:lvl5pPr>
          </a:lstStyle>
          <a:p>
            <a:pPr lvl="0"/>
            <a:r>
              <a:rPr lang="fr-FR" dirty="0" smtClean="0"/>
              <a:t>23/09/2014</a:t>
            </a:r>
            <a:endParaRPr lang="fr-FR" dirty="0"/>
          </a:p>
        </p:txBody>
      </p:sp>
      <p:sp>
        <p:nvSpPr>
          <p:cNvPr id="6" name="Espace réservé du texte 5"/>
          <p:cNvSpPr>
            <a:spLocks noGrp="1"/>
          </p:cNvSpPr>
          <p:nvPr>
            <p:ph type="body" sz="quarter" idx="11" hasCustomPrompt="1"/>
          </p:nvPr>
        </p:nvSpPr>
        <p:spPr>
          <a:xfrm>
            <a:off x="755576" y="4548544"/>
            <a:ext cx="5112568" cy="788478"/>
          </a:xfrm>
          <a:prstGeom prst="rect">
            <a:avLst/>
          </a:prstGeom>
        </p:spPr>
        <p:txBody>
          <a:bodyPr/>
          <a:lstStyle>
            <a:lvl1pPr marL="0" indent="0">
              <a:buNone/>
              <a:defRPr sz="2000" baseline="0">
                <a:solidFill>
                  <a:srgbClr val="727272"/>
                </a:solidFill>
                <a:latin typeface="Ubuntu" panose="020B0504030602030204" pitchFamily="34" charset="0"/>
                <a:ea typeface="Droid Sans" panose="020B0606030804020204" pitchFamily="34" charset="0"/>
                <a:cs typeface="Droid Sans" panose="020B0606030804020204" pitchFamily="34" charset="0"/>
              </a:defRPr>
            </a:lvl1pPr>
            <a:lvl2pPr marL="457200" indent="0">
              <a:buNone/>
              <a:defRPr sz="1700">
                <a:solidFill>
                  <a:schemeClr val="bg1"/>
                </a:solidFill>
                <a:latin typeface="Droid Sans" panose="020B0606030804020204" pitchFamily="34" charset="0"/>
                <a:ea typeface="Droid Sans" panose="020B0606030804020204" pitchFamily="34" charset="0"/>
                <a:cs typeface="Droid Sans" panose="020B0606030804020204" pitchFamily="34" charset="0"/>
              </a:defRPr>
            </a:lvl2pPr>
            <a:lvl3pPr marL="914400" indent="0">
              <a:buNone/>
              <a:defRPr sz="1700">
                <a:solidFill>
                  <a:schemeClr val="bg1"/>
                </a:solidFill>
                <a:latin typeface="Droid Sans" panose="020B0606030804020204" pitchFamily="34" charset="0"/>
                <a:ea typeface="Droid Sans" panose="020B0606030804020204" pitchFamily="34" charset="0"/>
                <a:cs typeface="Droid Sans" panose="020B0606030804020204" pitchFamily="34" charset="0"/>
              </a:defRPr>
            </a:lvl3pPr>
            <a:lvl4pPr marL="1371600" indent="0">
              <a:buNone/>
              <a:defRPr sz="1700">
                <a:solidFill>
                  <a:schemeClr val="bg1"/>
                </a:solidFill>
                <a:latin typeface="Droid Sans" panose="020B0606030804020204" pitchFamily="34" charset="0"/>
                <a:ea typeface="Droid Sans" panose="020B0606030804020204" pitchFamily="34" charset="0"/>
                <a:cs typeface="Droid Sans" panose="020B0606030804020204" pitchFamily="34" charset="0"/>
              </a:defRPr>
            </a:lvl4pPr>
            <a:lvl5pPr marL="1828800" indent="0">
              <a:buNone/>
              <a:defRPr sz="1700">
                <a:solidFill>
                  <a:schemeClr val="bg1"/>
                </a:solidFill>
                <a:latin typeface="Droid Sans" panose="020B0606030804020204" pitchFamily="34" charset="0"/>
                <a:ea typeface="Droid Sans" panose="020B0606030804020204" pitchFamily="34" charset="0"/>
                <a:cs typeface="Droid Sans" panose="020B0606030804020204" pitchFamily="34" charset="0"/>
              </a:defRPr>
            </a:lvl5pPr>
          </a:lstStyle>
          <a:p>
            <a:pPr lvl="0"/>
            <a:r>
              <a:rPr lang="pt-BR" dirty="0" smtClean="0"/>
              <a:t>Suspendisse risus ipsum, egestas nec, dapibus pulvinar velit tempor porttitor</a:t>
            </a:r>
            <a:endParaRPr lang="fr-FR" dirty="0"/>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7228" y="4437112"/>
            <a:ext cx="2474772" cy="18286"/>
          </a:xfrm>
          <a:prstGeom prst="rect">
            <a:avLst/>
          </a:prstGeom>
        </p:spPr>
      </p:pic>
    </p:spTree>
    <p:extLst>
      <p:ext uri="{BB962C8B-B14F-4D97-AF65-F5344CB8AC3E}">
        <p14:creationId xmlns:p14="http://schemas.microsoft.com/office/powerpoint/2010/main" val="1510055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et Photo">
    <p:spTree>
      <p:nvGrpSpPr>
        <p:cNvPr id="1" name=""/>
        <p:cNvGrpSpPr/>
        <p:nvPr/>
      </p:nvGrpSpPr>
      <p:grpSpPr>
        <a:xfrm>
          <a:off x="0" y="0"/>
          <a:ext cx="0" cy="0"/>
          <a:chOff x="0" y="0"/>
          <a:chExt cx="0" cy="0"/>
        </a:xfrm>
      </p:grpSpPr>
      <p:sp>
        <p:nvSpPr>
          <p:cNvPr id="2" name="Titre 1"/>
          <p:cNvSpPr>
            <a:spLocks noGrp="1"/>
          </p:cNvSpPr>
          <p:nvPr>
            <p:ph type="title"/>
          </p:nvPr>
        </p:nvSpPr>
        <p:spPr>
          <a:xfrm>
            <a:off x="1043608" y="43867"/>
            <a:ext cx="6048672" cy="960612"/>
          </a:xfrm>
          <a:prstGeom prst="rect">
            <a:avLst/>
          </a:prstGeom>
        </p:spPr>
        <p:txBody>
          <a:bodyPr anchor="ctr"/>
          <a:lstStyle>
            <a:lvl1pPr algn="l">
              <a:defRPr sz="3100" b="1" cap="all" baseline="0">
                <a:solidFill>
                  <a:srgbClr val="727272"/>
                </a:solidFill>
                <a:latin typeface="Ubuntu" panose="020B0504030602030204" pitchFamily="34" charset="0"/>
              </a:defRPr>
            </a:lvl1pPr>
          </a:lstStyle>
          <a:p>
            <a:r>
              <a:rPr lang="fr-FR" dirty="0" smtClean="0"/>
              <a:t>Modifiez le style du titre</a:t>
            </a:r>
            <a:endParaRPr lang="fr-FR" dirty="0"/>
          </a:p>
        </p:txBody>
      </p:sp>
      <p:sp>
        <p:nvSpPr>
          <p:cNvPr id="4" name="Espace réservé du texte 3"/>
          <p:cNvSpPr>
            <a:spLocks noGrp="1"/>
          </p:cNvSpPr>
          <p:nvPr>
            <p:ph type="body" sz="quarter" idx="10"/>
          </p:nvPr>
        </p:nvSpPr>
        <p:spPr>
          <a:xfrm>
            <a:off x="1043608" y="1556792"/>
            <a:ext cx="4608512" cy="4536504"/>
          </a:xfrm>
          <a:prstGeom prst="rect">
            <a:avLst/>
          </a:prstGeom>
        </p:spPr>
        <p:txBody>
          <a:bodyPr/>
          <a:lstStyle>
            <a:lvl1pPr marL="342900" indent="-342900">
              <a:spcAft>
                <a:spcPts val="1000"/>
              </a:spcAft>
              <a:buFontTx/>
              <a:buBlip>
                <a:blip r:embed="rId2"/>
              </a:buBlip>
              <a:defRPr lang="fr-FR" sz="2200" b="0" i="0" u="none" strike="noStrike" kern="1200" baseline="0" dirty="0" smtClean="0">
                <a:solidFill>
                  <a:srgbClr val="727272"/>
                </a:solidFill>
                <a:latin typeface="Ubuntu" panose="020B0504030602030204" pitchFamily="34" charset="0"/>
                <a:ea typeface="+mn-ea"/>
                <a:cs typeface="+mn-cs"/>
              </a:defRPr>
            </a:lvl1pPr>
            <a:lvl2pPr marL="742950" indent="-285750">
              <a:spcAft>
                <a:spcPts val="1000"/>
              </a:spcAft>
              <a:buFont typeface="Wingdings" panose="05000000000000000000" pitchFamily="2" charset="2"/>
              <a:buChar char="§"/>
              <a:defRPr lang="fr-FR" sz="2000" b="0" i="0" u="none" strike="noStrike" kern="1200" baseline="0" dirty="0" smtClean="0">
                <a:solidFill>
                  <a:srgbClr val="727272"/>
                </a:solidFill>
                <a:latin typeface="Ubuntu" panose="020B0504030602030204" pitchFamily="34" charset="0"/>
                <a:ea typeface="+mn-ea"/>
                <a:cs typeface="+mn-cs"/>
              </a:defRPr>
            </a:lvl2pPr>
            <a:lvl3pPr>
              <a:spcAft>
                <a:spcPts val="1000"/>
              </a:spcAft>
              <a:defRPr lang="fr-FR" sz="1800" b="0" i="0" u="none" strike="noStrike" kern="1200" baseline="0" dirty="0">
                <a:solidFill>
                  <a:srgbClr val="727272"/>
                </a:solidFill>
                <a:latin typeface="Ubuntu" panose="020B0504030602030204" pitchFamily="34" charset="0"/>
                <a:ea typeface="+mn-ea"/>
                <a:cs typeface="+mn-cs"/>
              </a:defRPr>
            </a:lvl3pPr>
          </a:lstStyle>
          <a:p>
            <a:pPr lvl="0"/>
            <a:r>
              <a:rPr lang="fr-FR" dirty="0" smtClean="0"/>
              <a:t>Modifiez les styles du texte du masque</a:t>
            </a:r>
          </a:p>
          <a:p>
            <a:pPr lvl="1"/>
            <a:r>
              <a:rPr lang="fr-FR" dirty="0" smtClean="0"/>
              <a:t>Deuxième niveau</a:t>
            </a:r>
          </a:p>
          <a:p>
            <a:pPr lvl="2"/>
            <a:r>
              <a:rPr lang="fr-FR" dirty="0" smtClean="0"/>
              <a:t>Troisième niveau</a:t>
            </a:r>
            <a:endParaRPr lang="fr-FR" dirty="0"/>
          </a:p>
        </p:txBody>
      </p:sp>
      <p:sp>
        <p:nvSpPr>
          <p:cNvPr id="7" name="Espace réservé pour une image  9"/>
          <p:cNvSpPr>
            <a:spLocks noGrp="1"/>
          </p:cNvSpPr>
          <p:nvPr>
            <p:ph type="pic" sz="quarter" idx="13"/>
          </p:nvPr>
        </p:nvSpPr>
        <p:spPr>
          <a:xfrm>
            <a:off x="6158133" y="1570536"/>
            <a:ext cx="1798244" cy="1282400"/>
          </a:xfrm>
          <a:prstGeom prst="rect">
            <a:avLst/>
          </a:prstGeom>
        </p:spPr>
        <p:txBody>
          <a:bodyPr/>
          <a:lstStyle>
            <a:lvl1pPr marL="0" indent="0">
              <a:buNone/>
              <a:defRPr sz="2000" i="1" cap="none" baseline="0">
                <a:solidFill>
                  <a:srgbClr val="727272"/>
                </a:solidFill>
                <a:latin typeface="Ubuntu" panose="020B0504030602030204" pitchFamily="34" charset="0"/>
              </a:defRPr>
            </a:lvl1pPr>
          </a:lstStyle>
          <a:p>
            <a:endParaRPr lang="fr-FR" dirty="0"/>
          </a:p>
        </p:txBody>
      </p:sp>
    </p:spTree>
    <p:extLst>
      <p:ext uri="{BB962C8B-B14F-4D97-AF65-F5344CB8AC3E}">
        <p14:creationId xmlns:p14="http://schemas.microsoft.com/office/powerpoint/2010/main" val="320970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e seul">
    <p:spTree>
      <p:nvGrpSpPr>
        <p:cNvPr id="1" name=""/>
        <p:cNvGrpSpPr/>
        <p:nvPr/>
      </p:nvGrpSpPr>
      <p:grpSpPr>
        <a:xfrm>
          <a:off x="0" y="0"/>
          <a:ext cx="0" cy="0"/>
          <a:chOff x="0" y="0"/>
          <a:chExt cx="0" cy="0"/>
        </a:xfrm>
      </p:grpSpPr>
      <p:sp>
        <p:nvSpPr>
          <p:cNvPr id="2" name="Titre 1"/>
          <p:cNvSpPr>
            <a:spLocks noGrp="1"/>
          </p:cNvSpPr>
          <p:nvPr>
            <p:ph type="title"/>
          </p:nvPr>
        </p:nvSpPr>
        <p:spPr>
          <a:xfrm>
            <a:off x="1043608" y="43867"/>
            <a:ext cx="6048672" cy="960612"/>
          </a:xfrm>
          <a:prstGeom prst="rect">
            <a:avLst/>
          </a:prstGeom>
        </p:spPr>
        <p:txBody>
          <a:bodyPr anchor="ctr"/>
          <a:lstStyle>
            <a:lvl1pPr algn="l">
              <a:defRPr sz="3100" b="1" cap="all" baseline="0">
                <a:solidFill>
                  <a:srgbClr val="727272"/>
                </a:solidFill>
                <a:latin typeface="Ubuntu" panose="020B0504030602030204" pitchFamily="34" charset="0"/>
              </a:defRPr>
            </a:lvl1pPr>
          </a:lstStyle>
          <a:p>
            <a:r>
              <a:rPr lang="fr-FR" dirty="0" smtClean="0"/>
              <a:t>Modifiez le style du titre</a:t>
            </a:r>
            <a:endParaRPr lang="fr-FR" dirty="0"/>
          </a:p>
        </p:txBody>
      </p:sp>
      <p:sp>
        <p:nvSpPr>
          <p:cNvPr id="4" name="Espace réservé du texte 3"/>
          <p:cNvSpPr>
            <a:spLocks noGrp="1"/>
          </p:cNvSpPr>
          <p:nvPr>
            <p:ph type="body" sz="quarter" idx="10"/>
          </p:nvPr>
        </p:nvSpPr>
        <p:spPr>
          <a:xfrm>
            <a:off x="1043608" y="1556792"/>
            <a:ext cx="6696744" cy="4392488"/>
          </a:xfrm>
          <a:prstGeom prst="rect">
            <a:avLst/>
          </a:prstGeom>
        </p:spPr>
        <p:txBody>
          <a:bodyPr/>
          <a:lstStyle>
            <a:lvl1pPr marL="342900" indent="-342900">
              <a:spcAft>
                <a:spcPts val="1000"/>
              </a:spcAft>
              <a:buFontTx/>
              <a:buBlip>
                <a:blip r:embed="rId2"/>
              </a:buBlip>
              <a:defRPr lang="fr-FR" sz="2200" b="0" i="0" u="none" strike="noStrike" kern="1200" baseline="0" dirty="0" smtClean="0">
                <a:solidFill>
                  <a:srgbClr val="727272"/>
                </a:solidFill>
                <a:latin typeface="Ubuntu" panose="020B0504030602030204" pitchFamily="34" charset="0"/>
                <a:ea typeface="+mn-ea"/>
                <a:cs typeface="+mn-cs"/>
              </a:defRPr>
            </a:lvl1pPr>
            <a:lvl2pPr marL="742950" indent="-285750">
              <a:spcAft>
                <a:spcPts val="1000"/>
              </a:spcAft>
              <a:buFont typeface="Wingdings" panose="05000000000000000000" pitchFamily="2" charset="2"/>
              <a:buChar char="§"/>
              <a:defRPr lang="fr-FR" sz="2000" b="0" i="0" u="none" strike="noStrike" kern="1200" baseline="0" dirty="0" smtClean="0">
                <a:solidFill>
                  <a:srgbClr val="727272"/>
                </a:solidFill>
                <a:latin typeface="Ubuntu" panose="020B0504030602030204" pitchFamily="34" charset="0"/>
                <a:ea typeface="+mn-ea"/>
                <a:cs typeface="+mn-cs"/>
              </a:defRPr>
            </a:lvl2pPr>
            <a:lvl3pPr>
              <a:spcAft>
                <a:spcPts val="1000"/>
              </a:spcAft>
              <a:defRPr lang="fr-FR" sz="1800" b="0" i="0" u="none" strike="noStrike" kern="1200" baseline="0" dirty="0">
                <a:solidFill>
                  <a:srgbClr val="727272"/>
                </a:solidFill>
                <a:latin typeface="Ubuntu" panose="020B0504030602030204" pitchFamily="34" charset="0"/>
                <a:ea typeface="+mn-ea"/>
                <a:cs typeface="+mn-cs"/>
              </a:defRPr>
            </a:lvl3pPr>
          </a:lstStyle>
          <a:p>
            <a:pPr lvl="0"/>
            <a:r>
              <a:rPr lang="fr-FR" dirty="0" smtClean="0"/>
              <a:t>Modifiez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2798676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1795407"/>
            <a:ext cx="9143245" cy="3267186"/>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6021288"/>
            <a:ext cx="1987132" cy="530308"/>
          </a:xfrm>
          <a:prstGeom prst="rect">
            <a:avLst/>
          </a:prstGeom>
        </p:spPr>
      </p:pic>
    </p:spTree>
    <p:extLst>
      <p:ext uri="{BB962C8B-B14F-4D97-AF65-F5344CB8AC3E}">
        <p14:creationId xmlns:p14="http://schemas.microsoft.com/office/powerpoint/2010/main" val="3379732528"/>
      </p:ext>
    </p:extLst>
  </p:cSld>
  <p:clrMap bg1="lt1" tx1="dk1" bg2="lt2" tx2="dk2" accent1="accent1" accent2="accent2" accent3="accent3" accent4="accent4" accent5="accent5" accent6="accent6" hlink="hlink" folHlink="folHlink"/>
  <p:sldLayoutIdLst>
    <p:sldLayoutId id="2147483670"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Imag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91680" y="1700808"/>
            <a:ext cx="3175754" cy="847274"/>
          </a:xfrm>
          <a:prstGeom prst="rect">
            <a:avLst/>
          </a:prstGeom>
        </p:spPr>
      </p:pic>
    </p:spTree>
    <p:extLst>
      <p:ext uri="{BB962C8B-B14F-4D97-AF65-F5344CB8AC3E}">
        <p14:creationId xmlns:p14="http://schemas.microsoft.com/office/powerpoint/2010/main" val="481154583"/>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6021288"/>
            <a:ext cx="1987132" cy="530308"/>
          </a:xfrm>
          <a:prstGeom prst="rect">
            <a:avLst/>
          </a:prstGeom>
        </p:spPr>
      </p:pic>
    </p:spTree>
    <p:extLst>
      <p:ext uri="{BB962C8B-B14F-4D97-AF65-F5344CB8AC3E}">
        <p14:creationId xmlns:p14="http://schemas.microsoft.com/office/powerpoint/2010/main" val="4264205966"/>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780928"/>
            <a:ext cx="7200800" cy="1368152"/>
          </a:xfrm>
        </p:spPr>
        <p:txBody>
          <a:bodyPr/>
          <a:lstStyle/>
          <a:p>
            <a:r>
              <a:rPr lang="en-GB" sz="2800" dirty="0"/>
              <a:t>The Universal Health Coverage Political Declaration: an opportunity for rare </a:t>
            </a:r>
            <a:r>
              <a:rPr lang="en-GB" sz="2800" dirty="0" smtClean="0"/>
              <a:t>diseases</a:t>
            </a:r>
            <a:endParaRPr lang="fr-FR" sz="2800" dirty="0"/>
          </a:p>
        </p:txBody>
      </p:sp>
      <p:sp>
        <p:nvSpPr>
          <p:cNvPr id="4" name="Espace réservé du texte 3"/>
          <p:cNvSpPr>
            <a:spLocks noGrp="1"/>
          </p:cNvSpPr>
          <p:nvPr>
            <p:ph type="body" sz="quarter" idx="11"/>
          </p:nvPr>
        </p:nvSpPr>
        <p:spPr>
          <a:xfrm>
            <a:off x="1043608" y="4437112"/>
            <a:ext cx="7056784" cy="2016224"/>
          </a:xfrm>
        </p:spPr>
        <p:txBody>
          <a:bodyPr/>
          <a:lstStyle/>
          <a:p>
            <a:r>
              <a:rPr lang="en-GB" dirty="0" err="1" smtClean="0">
                <a:latin typeface="+mj-lt"/>
              </a:rPr>
              <a:t>Durhane</a:t>
            </a:r>
            <a:r>
              <a:rPr lang="en-GB" dirty="0" smtClean="0">
                <a:latin typeface="+mj-lt"/>
              </a:rPr>
              <a:t> Wong-</a:t>
            </a:r>
            <a:r>
              <a:rPr lang="en-GB" dirty="0" err="1" smtClean="0">
                <a:latin typeface="+mj-lt"/>
              </a:rPr>
              <a:t>Rieger</a:t>
            </a:r>
            <a:endParaRPr lang="en-GB" dirty="0" smtClean="0">
              <a:latin typeface="+mj-lt"/>
            </a:endParaRPr>
          </a:p>
          <a:p>
            <a:r>
              <a:rPr lang="en-GB" dirty="0" smtClean="0">
                <a:latin typeface="+mj-lt"/>
              </a:rPr>
              <a:t>Chair of Rare Diseases International</a:t>
            </a:r>
          </a:p>
          <a:p>
            <a:r>
              <a:rPr lang="en-GB" dirty="0" smtClean="0">
                <a:latin typeface="+mj-lt"/>
              </a:rPr>
              <a:t>President &amp; CEO of Canadian Organization for Rare Disorders</a:t>
            </a:r>
          </a:p>
          <a:p>
            <a:r>
              <a:rPr lang="en-GB" dirty="0" smtClean="0">
                <a:latin typeface="+mj-lt"/>
              </a:rPr>
              <a:t>RDI 5</a:t>
            </a:r>
            <a:r>
              <a:rPr lang="en-GB" baseline="30000" dirty="0" smtClean="0">
                <a:latin typeface="+mj-lt"/>
              </a:rPr>
              <a:t>th</a:t>
            </a:r>
            <a:r>
              <a:rPr lang="en-GB" dirty="0" smtClean="0">
                <a:latin typeface="+mj-lt"/>
              </a:rPr>
              <a:t> Annual Meeting</a:t>
            </a:r>
          </a:p>
          <a:p>
            <a:r>
              <a:rPr lang="en-GB" dirty="0" smtClean="0">
                <a:latin typeface="+mj-lt"/>
              </a:rPr>
              <a:t>February 20, 2019</a:t>
            </a:r>
          </a:p>
          <a:p>
            <a:r>
              <a:rPr lang="en-GB" dirty="0" smtClean="0">
                <a:latin typeface="+mj-lt"/>
              </a:rPr>
              <a:t>Microsoft Headquarters, New York</a:t>
            </a:r>
            <a:endParaRPr lang="en-GB" dirty="0"/>
          </a:p>
          <a:p>
            <a:endParaRPr lang="en-GB" dirty="0" smtClean="0"/>
          </a:p>
        </p:txBody>
      </p:sp>
    </p:spTree>
    <p:extLst>
      <p:ext uri="{BB962C8B-B14F-4D97-AF65-F5344CB8AC3E}">
        <p14:creationId xmlns:p14="http://schemas.microsoft.com/office/powerpoint/2010/main" val="664295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000" dirty="0" smtClean="0"/>
              <a:t>Save the date</a:t>
            </a:r>
            <a:endParaRPr lang="es-ES" sz="3000" dirty="0"/>
          </a:p>
        </p:txBody>
      </p:sp>
      <p:sp>
        <p:nvSpPr>
          <p:cNvPr id="3" name="Text Placeholder 2"/>
          <p:cNvSpPr>
            <a:spLocks noGrp="1"/>
          </p:cNvSpPr>
          <p:nvPr>
            <p:ph type="body" sz="quarter" idx="10"/>
          </p:nvPr>
        </p:nvSpPr>
        <p:spPr>
          <a:xfrm>
            <a:off x="861703" y="1772816"/>
            <a:ext cx="6696744" cy="4392488"/>
          </a:xfrm>
        </p:spPr>
        <p:txBody>
          <a:bodyPr/>
          <a:lstStyle/>
          <a:p>
            <a:pPr marL="0" indent="0" algn="ctr">
              <a:buNone/>
            </a:pPr>
            <a:r>
              <a:rPr lang="fr-FR" sz="2000" b="1" i="1" dirty="0" smtClean="0"/>
              <a:t>WHO 72nd World </a:t>
            </a:r>
            <a:r>
              <a:rPr lang="fr-FR" sz="2000" b="1" i="1" dirty="0" err="1" smtClean="0"/>
              <a:t>Health</a:t>
            </a:r>
            <a:r>
              <a:rPr lang="fr-FR" sz="2000" b="1" i="1" dirty="0" smtClean="0"/>
              <a:t> </a:t>
            </a:r>
            <a:r>
              <a:rPr lang="fr-FR" sz="2000" b="1" i="1" dirty="0" err="1" smtClean="0"/>
              <a:t>Assembly</a:t>
            </a:r>
            <a:endParaRPr lang="fr-FR" sz="2000" b="1" i="1" dirty="0" smtClean="0"/>
          </a:p>
          <a:p>
            <a:pPr marL="0" indent="0" algn="ctr">
              <a:buNone/>
            </a:pPr>
            <a:r>
              <a:rPr lang="fr-FR" sz="2000" b="1" i="1" dirty="0"/>
              <a:t>United Nations, Geneva</a:t>
            </a:r>
          </a:p>
          <a:p>
            <a:pPr marL="0" indent="0" algn="ctr">
              <a:buNone/>
            </a:pPr>
            <a:r>
              <a:rPr lang="fr-FR" sz="2000" b="1" i="1" dirty="0"/>
              <a:t>Rare </a:t>
            </a:r>
            <a:r>
              <a:rPr lang="fr-FR" sz="2000" b="1" i="1" dirty="0" err="1"/>
              <a:t>Diseases</a:t>
            </a:r>
            <a:r>
              <a:rPr lang="fr-FR" sz="2000" b="1" i="1" dirty="0"/>
              <a:t> and Universal </a:t>
            </a:r>
            <a:r>
              <a:rPr lang="fr-FR" sz="2000" b="1" i="1" dirty="0" err="1"/>
              <a:t>Health</a:t>
            </a:r>
            <a:r>
              <a:rPr lang="fr-FR" sz="2000" b="1" i="1" dirty="0"/>
              <a:t> </a:t>
            </a:r>
            <a:r>
              <a:rPr lang="fr-FR" sz="2000" b="1" i="1" dirty="0" err="1"/>
              <a:t>Coverage</a:t>
            </a:r>
            <a:endParaRPr lang="fr-FR" sz="2000" b="1" i="1" dirty="0"/>
          </a:p>
          <a:p>
            <a:pPr marL="0" indent="0" algn="ctr">
              <a:buNone/>
            </a:pPr>
            <a:r>
              <a:rPr lang="fr-FR" sz="2000" b="1" i="1" dirty="0"/>
              <a:t>Informal </a:t>
            </a:r>
            <a:r>
              <a:rPr lang="fr-FR" sz="2000" b="1" i="1" dirty="0" err="1"/>
              <a:t>Side</a:t>
            </a:r>
            <a:r>
              <a:rPr lang="fr-FR" sz="2000" b="1" i="1" dirty="0"/>
              <a:t> </a:t>
            </a:r>
            <a:r>
              <a:rPr lang="fr-FR" sz="2000" b="1" i="1" dirty="0" smtClean="0"/>
              <a:t>Event</a:t>
            </a:r>
          </a:p>
          <a:p>
            <a:pPr marL="0" indent="0" algn="ctr">
              <a:buNone/>
            </a:pPr>
            <a:r>
              <a:rPr lang="fr-FR" sz="2000" b="1" i="1" dirty="0" smtClean="0"/>
              <a:t>23 May 2019</a:t>
            </a:r>
          </a:p>
          <a:p>
            <a:pPr marL="0" indent="0">
              <a:buNone/>
            </a:pPr>
            <a:endParaRPr lang="es-ES" dirty="0"/>
          </a:p>
        </p:txBody>
      </p:sp>
      <p:pic>
        <p:nvPicPr>
          <p:cNvPr id="4" name="Picture 3"/>
          <p:cNvPicPr>
            <a:picLocks noChangeAspect="1"/>
          </p:cNvPicPr>
          <p:nvPr/>
        </p:nvPicPr>
        <p:blipFill>
          <a:blip r:embed="rId2"/>
          <a:stretch>
            <a:fillRect/>
          </a:stretch>
        </p:blipFill>
        <p:spPr>
          <a:xfrm>
            <a:off x="2915816" y="4437112"/>
            <a:ext cx="2876550" cy="1590675"/>
          </a:xfrm>
          <a:prstGeom prst="rect">
            <a:avLst/>
          </a:prstGeom>
        </p:spPr>
      </p:pic>
    </p:spTree>
    <p:extLst>
      <p:ext uri="{BB962C8B-B14F-4D97-AF65-F5344CB8AC3E}">
        <p14:creationId xmlns:p14="http://schemas.microsoft.com/office/powerpoint/2010/main" val="388033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3867"/>
            <a:ext cx="8676456" cy="960612"/>
          </a:xfrm>
        </p:spPr>
        <p:txBody>
          <a:bodyPr/>
          <a:lstStyle/>
          <a:p>
            <a:r>
              <a:rPr lang="fr-FR" sz="3000" dirty="0" err="1" smtClean="0"/>
              <a:t>What</a:t>
            </a:r>
            <a:r>
              <a:rPr lang="fr-FR" sz="3000" dirty="0" smtClean="0"/>
              <a:t> </a:t>
            </a:r>
            <a:r>
              <a:rPr lang="fr-FR" sz="3000" dirty="0" err="1" smtClean="0"/>
              <a:t>is</a:t>
            </a:r>
            <a:r>
              <a:rPr lang="fr-FR" sz="3000" dirty="0" smtClean="0"/>
              <a:t> </a:t>
            </a:r>
            <a:r>
              <a:rPr lang="fr-FR" sz="3000" dirty="0" err="1" smtClean="0"/>
              <a:t>universal</a:t>
            </a:r>
            <a:r>
              <a:rPr lang="fr-FR" sz="3000" dirty="0" smtClean="0"/>
              <a:t> </a:t>
            </a:r>
            <a:r>
              <a:rPr lang="fr-FR" sz="3000" dirty="0" err="1" smtClean="0"/>
              <a:t>health</a:t>
            </a:r>
            <a:r>
              <a:rPr lang="fr-FR" sz="3000" dirty="0" smtClean="0"/>
              <a:t> </a:t>
            </a:r>
            <a:r>
              <a:rPr lang="fr-FR" sz="3000" dirty="0" err="1" smtClean="0"/>
              <a:t>coverage</a:t>
            </a:r>
            <a:r>
              <a:rPr lang="fr-FR" sz="3000" dirty="0" smtClean="0"/>
              <a:t>?</a:t>
            </a:r>
            <a:endParaRPr lang="es-ES" sz="3000" dirty="0"/>
          </a:p>
        </p:txBody>
      </p:sp>
      <p:sp>
        <p:nvSpPr>
          <p:cNvPr id="3" name="Text Placeholder 2"/>
          <p:cNvSpPr>
            <a:spLocks noGrp="1"/>
          </p:cNvSpPr>
          <p:nvPr>
            <p:ph type="body" sz="quarter" idx="10"/>
          </p:nvPr>
        </p:nvSpPr>
        <p:spPr>
          <a:xfrm>
            <a:off x="467544" y="1340768"/>
            <a:ext cx="6696744" cy="4392488"/>
          </a:xfrm>
        </p:spPr>
        <p:txBody>
          <a:bodyPr/>
          <a:lstStyle/>
          <a:p>
            <a:r>
              <a:rPr lang="en-GB" sz="1800" dirty="0" smtClean="0"/>
              <a:t>WHO Definition:</a:t>
            </a:r>
          </a:p>
          <a:p>
            <a:pPr marL="0" indent="0">
              <a:buNone/>
            </a:pPr>
            <a:r>
              <a:rPr lang="en-GB" sz="1800" dirty="0" smtClean="0"/>
              <a:t>All individuals </a:t>
            </a:r>
            <a:r>
              <a:rPr lang="en-GB" sz="1800" dirty="0"/>
              <a:t>and communities receive the health services they need </a:t>
            </a:r>
            <a:r>
              <a:rPr lang="en-GB" sz="1800" b="1" dirty="0"/>
              <a:t>without suffering financial </a:t>
            </a:r>
            <a:r>
              <a:rPr lang="en-GB" sz="1800" b="1" dirty="0" smtClean="0"/>
              <a:t>hardship</a:t>
            </a:r>
            <a:endParaRPr lang="en-GB" sz="1800" b="1" dirty="0"/>
          </a:p>
          <a:p>
            <a:pPr marL="0" indent="0">
              <a:buNone/>
            </a:pPr>
            <a:r>
              <a:rPr lang="en-GB" sz="1800" b="1" dirty="0" smtClean="0"/>
              <a:t>Not just health </a:t>
            </a:r>
            <a:r>
              <a:rPr lang="en-GB" sz="1800" b="1" dirty="0"/>
              <a:t>financing</a:t>
            </a:r>
            <a:r>
              <a:rPr lang="en-GB" sz="1800" dirty="0"/>
              <a:t>. </a:t>
            </a:r>
            <a:r>
              <a:rPr lang="en-GB" sz="1800" dirty="0" smtClean="0"/>
              <a:t>All components of </a:t>
            </a:r>
            <a:r>
              <a:rPr lang="en-GB" sz="1800" dirty="0"/>
              <a:t>health system</a:t>
            </a:r>
            <a:r>
              <a:rPr lang="en-GB" sz="1800" b="1" dirty="0"/>
              <a:t>: </a:t>
            </a:r>
            <a:r>
              <a:rPr lang="en-GB" sz="1800" dirty="0"/>
              <a:t>health service delivery systems, the health workforce, health facilities and communications networks, health technologies, information systems, quality assurance mechanisms, and governance and legislation.</a:t>
            </a:r>
          </a:p>
          <a:p>
            <a:pPr marL="0" indent="0">
              <a:buNone/>
            </a:pPr>
            <a:r>
              <a:rPr lang="en-GB" sz="1800" b="1" dirty="0" smtClean="0"/>
              <a:t>Not only about </a:t>
            </a:r>
            <a:r>
              <a:rPr lang="en-GB" sz="1800" b="1" dirty="0"/>
              <a:t>ensuring a minimum package of health services</a:t>
            </a:r>
            <a:r>
              <a:rPr lang="en-GB" sz="1800" dirty="0"/>
              <a:t>, but also about ensuring a progressive expansion of coverage of health services and financial protection as more resources become available.</a:t>
            </a:r>
          </a:p>
          <a:p>
            <a:pPr marL="0" indent="0">
              <a:buNone/>
            </a:pPr>
            <a:r>
              <a:rPr lang="en-GB" sz="1800" b="1" dirty="0" smtClean="0"/>
              <a:t>More than </a:t>
            </a:r>
            <a:r>
              <a:rPr lang="en-GB" sz="1800" b="1" dirty="0"/>
              <a:t>just </a:t>
            </a:r>
            <a:r>
              <a:rPr lang="en-GB" sz="1800" b="1" dirty="0" smtClean="0"/>
              <a:t>health</a:t>
            </a:r>
            <a:r>
              <a:rPr lang="en-GB" sz="1800" dirty="0" smtClean="0"/>
              <a:t>: taking </a:t>
            </a:r>
            <a:r>
              <a:rPr lang="en-GB" sz="1800" dirty="0"/>
              <a:t>steps towards universal health coverage means steps towards equity, development priorities, and social inclusion and </a:t>
            </a:r>
            <a:r>
              <a:rPr lang="en-GB" sz="1800" dirty="0" smtClean="0"/>
              <a:t>cohesion</a:t>
            </a:r>
            <a:endParaRPr lang="en-GB" sz="1800" dirty="0"/>
          </a:p>
          <a:p>
            <a:pPr marL="0" indent="0">
              <a:buNone/>
            </a:pPr>
            <a:endParaRPr lang="es-ES" dirty="0"/>
          </a:p>
        </p:txBody>
      </p:sp>
    </p:spTree>
    <p:extLst>
      <p:ext uri="{BB962C8B-B14F-4D97-AF65-F5344CB8AC3E}">
        <p14:creationId xmlns:p14="http://schemas.microsoft.com/office/powerpoint/2010/main" val="680127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43867"/>
            <a:ext cx="7992889" cy="960612"/>
          </a:xfrm>
        </p:spPr>
        <p:txBody>
          <a:bodyPr>
            <a:noAutofit/>
          </a:bodyPr>
          <a:lstStyle/>
          <a:p>
            <a:r>
              <a:rPr lang="fr-CH" sz="3000" dirty="0" smtClean="0"/>
              <a:t>Universal </a:t>
            </a:r>
            <a:r>
              <a:rPr lang="fr-CH" sz="3000" dirty="0" err="1" smtClean="0"/>
              <a:t>health</a:t>
            </a:r>
            <a:r>
              <a:rPr lang="fr-CH" sz="3000" dirty="0" smtClean="0"/>
              <a:t> </a:t>
            </a:r>
            <a:r>
              <a:rPr lang="fr-CH" sz="3000" dirty="0" err="1" smtClean="0"/>
              <a:t>coverage</a:t>
            </a:r>
            <a:r>
              <a:rPr lang="fr-CH" sz="3000" dirty="0" smtClean="0"/>
              <a:t>:</a:t>
            </a:r>
            <a:br>
              <a:rPr lang="fr-CH" sz="3000" dirty="0" smtClean="0"/>
            </a:br>
            <a:r>
              <a:rPr lang="fr-CH" sz="3000" dirty="0" err="1" smtClean="0"/>
              <a:t>what</a:t>
            </a:r>
            <a:r>
              <a:rPr lang="fr-CH" sz="3000" dirty="0" smtClean="0"/>
              <a:t> about rare </a:t>
            </a:r>
            <a:r>
              <a:rPr lang="fr-CH" sz="3000" dirty="0" err="1" smtClean="0"/>
              <a:t>diseases</a:t>
            </a:r>
            <a:r>
              <a:rPr lang="fr-CH" sz="3000" dirty="0" smtClean="0"/>
              <a:t>?</a:t>
            </a:r>
            <a:endParaRPr lang="en-GB" sz="3000" dirty="0"/>
          </a:p>
        </p:txBody>
      </p:sp>
      <p:sp>
        <p:nvSpPr>
          <p:cNvPr id="3" name="Text Placeholder 2"/>
          <p:cNvSpPr>
            <a:spLocks noGrp="1"/>
          </p:cNvSpPr>
          <p:nvPr>
            <p:ph type="body" sz="quarter" idx="10"/>
          </p:nvPr>
        </p:nvSpPr>
        <p:spPr>
          <a:xfrm>
            <a:off x="395535" y="1489406"/>
            <a:ext cx="8496945" cy="3024336"/>
          </a:xfrm>
        </p:spPr>
        <p:txBody>
          <a:bodyPr>
            <a:normAutofit/>
          </a:bodyPr>
          <a:lstStyle/>
          <a:p>
            <a:pPr marL="0" indent="0">
              <a:buNone/>
            </a:pPr>
            <a:r>
              <a:rPr lang="en-GB" sz="2000" i="1" dirty="0" smtClean="0"/>
              <a:t>One of the key commitments under Goal SDG 3, “ensuring healthy lives for all”, is to achieve universal health coverage and provide access to safe, effective, quality, and affordable essential medicines and vaccines for all </a:t>
            </a:r>
          </a:p>
          <a:p>
            <a:pPr marL="0" indent="0">
              <a:buNone/>
            </a:pPr>
            <a:r>
              <a:rPr lang="en-GB" sz="2000" i="1" dirty="0" smtClean="0">
                <a:solidFill>
                  <a:srgbClr val="0070C0"/>
                </a:solidFill>
                <a:latin typeface="Ubuntu" panose="020B0504030602030204"/>
              </a:rPr>
              <a:t>‘No</a:t>
            </a:r>
            <a:r>
              <a:rPr lang="en-GB" sz="2000" i="1" dirty="0" smtClean="0">
                <a:solidFill>
                  <a:srgbClr val="0070C0"/>
                </a:solidFill>
                <a:latin typeface="Ubuntu" panose="020B0504030602030204"/>
                <a:ea typeface="Calibri" panose="020F0502020204030204" pitchFamily="34" charset="0"/>
                <a:cs typeface="Segoe UI Semibold" panose="020B0702040204020203" pitchFamily="34" charset="0"/>
              </a:rPr>
              <a:t> </a:t>
            </a:r>
            <a:r>
              <a:rPr lang="en-GB" sz="2000" i="1" dirty="0">
                <a:solidFill>
                  <a:srgbClr val="0070C0"/>
                </a:solidFill>
                <a:latin typeface="Ubuntu" panose="020B0504030602030204"/>
                <a:ea typeface="Calibri" panose="020F0502020204030204" pitchFamily="34" charset="0"/>
                <a:cs typeface="Segoe UI Semibold" panose="020B0702040204020203" pitchFamily="34" charset="0"/>
              </a:rPr>
              <a:t>country can claim to have achieved universal healthcare if it has not adequately and equitably met the needs of those with rare diseases’</a:t>
            </a:r>
          </a:p>
          <a:p>
            <a:pPr marL="0" indent="0">
              <a:buNone/>
            </a:pPr>
            <a:endParaRPr lang="en-GB" dirty="0"/>
          </a:p>
        </p:txBody>
      </p:sp>
      <p:pic>
        <p:nvPicPr>
          <p:cNvPr id="4100" name="Picture 4" descr="UNITED NATIONS, NEW YORK CITY, NY, UNITED STATES - 2015/09/18: Helen Clark, Administrator of the United Nations Development Programme (UNDP) and candidate for the job of UN Secretary General 2016 during a Press briefing on the launch of the Millennium Development Goal (MDG) Gap Task Force Report 2015 today at the United Nations Headquarters in New York City. (Photo by Luiz Rampelotto/Pacific Press/LightRocket via Getty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l="14546"/>
          <a:stretch/>
        </p:blipFill>
        <p:spPr bwMode="auto">
          <a:xfrm>
            <a:off x="2483768" y="4077072"/>
            <a:ext cx="3384377" cy="19105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55676" y="6064206"/>
            <a:ext cx="5040560" cy="336439"/>
          </a:xfrm>
          <a:prstGeom prst="rect">
            <a:avLst/>
          </a:prstGeom>
          <a:noFill/>
        </p:spPr>
        <p:txBody>
          <a:bodyPr wrap="square" rtlCol="0">
            <a:spAutoFit/>
          </a:bodyPr>
          <a:lstStyle/>
          <a:p>
            <a:pPr algn="ctr">
              <a:lnSpc>
                <a:spcPct val="107000"/>
              </a:lnSpc>
              <a:spcAft>
                <a:spcPts val="800"/>
              </a:spcAft>
            </a:pPr>
            <a:r>
              <a:rPr lang="en-GB" sz="1600" i="1" dirty="0">
                <a:solidFill>
                  <a:srgbClr val="0070C0"/>
                </a:solidFill>
                <a:latin typeface="Ubuntu" panose="020B0504030602030204"/>
                <a:ea typeface="Calibri" panose="020F0502020204030204" pitchFamily="34" charset="0"/>
                <a:cs typeface="Arial" panose="020B0604020202020204" pitchFamily="34" charset="0"/>
              </a:rPr>
              <a:t>Helen Clark, UNDP, 20 October 2016</a:t>
            </a:r>
            <a:endParaRPr lang="es-ES" sz="1600" i="1" dirty="0">
              <a:solidFill>
                <a:srgbClr val="0070C0"/>
              </a:solidFill>
              <a:latin typeface="Ubuntu" panose="020B050403060203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069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22"/>
            <a:ext cx="6048672" cy="960612"/>
          </a:xfrm>
        </p:spPr>
        <p:txBody>
          <a:bodyPr/>
          <a:lstStyle/>
          <a:p>
            <a:r>
              <a:rPr lang="fr-FR" sz="3000" dirty="0" err="1" smtClean="0"/>
              <a:t>WHO’s</a:t>
            </a:r>
            <a:r>
              <a:rPr lang="fr-FR" sz="3000" dirty="0" smtClean="0"/>
              <a:t> TOP PRIORITY</a:t>
            </a:r>
            <a:endParaRPr lang="es-ES" sz="3000" dirty="0"/>
          </a:p>
        </p:txBody>
      </p:sp>
      <p:sp>
        <p:nvSpPr>
          <p:cNvPr id="4" name="Rectangle 3"/>
          <p:cNvSpPr/>
          <p:nvPr/>
        </p:nvSpPr>
        <p:spPr>
          <a:xfrm>
            <a:off x="971600" y="1340768"/>
            <a:ext cx="7272808" cy="3824893"/>
          </a:xfrm>
          <a:prstGeom prst="rect">
            <a:avLst/>
          </a:prstGeom>
        </p:spPr>
        <p:txBody>
          <a:bodyPr wrap="square">
            <a:spAutoFit/>
          </a:bodyPr>
          <a:lstStyle/>
          <a:p>
            <a:pPr algn="ctr">
              <a:lnSpc>
                <a:spcPct val="107000"/>
              </a:lnSpc>
              <a:spcAft>
                <a:spcPts val="800"/>
              </a:spcAft>
            </a:pPr>
            <a:r>
              <a:rPr lang="en-GB" i="1" dirty="0">
                <a:solidFill>
                  <a:srgbClr val="0070C0"/>
                </a:solidFill>
                <a:latin typeface="Ubuntu" panose="020B0504030602030204"/>
                <a:ea typeface="Calibri" panose="020F0502020204030204" pitchFamily="34" charset="0"/>
                <a:cs typeface="Segoe UI Semibold" panose="020B0702040204020203" pitchFamily="34" charset="0"/>
              </a:rPr>
              <a:t>“The vision of the Sustainable Development Goals is a world in which</a:t>
            </a:r>
            <a:br>
              <a:rPr lang="en-GB" i="1" dirty="0">
                <a:solidFill>
                  <a:srgbClr val="0070C0"/>
                </a:solidFill>
                <a:latin typeface="Ubuntu" panose="020B0504030602030204"/>
                <a:ea typeface="Calibri" panose="020F0502020204030204" pitchFamily="34" charset="0"/>
                <a:cs typeface="Segoe UI Semibold" panose="020B0702040204020203" pitchFamily="34" charset="0"/>
              </a:rPr>
            </a:br>
            <a:r>
              <a:rPr lang="en-GB" i="1" dirty="0">
                <a:solidFill>
                  <a:srgbClr val="0070C0"/>
                </a:solidFill>
                <a:latin typeface="Ubuntu" panose="020B0504030602030204"/>
                <a:ea typeface="Calibri" panose="020F0502020204030204" pitchFamily="34" charset="0"/>
                <a:cs typeface="Segoe UI Semibold" panose="020B0702040204020203" pitchFamily="34" charset="0"/>
              </a:rPr>
              <a:t>no one is left behind, including people who suffer from rare diseases.</a:t>
            </a:r>
            <a:br>
              <a:rPr lang="en-GB" i="1" dirty="0">
                <a:solidFill>
                  <a:srgbClr val="0070C0"/>
                </a:solidFill>
                <a:latin typeface="Ubuntu" panose="020B0504030602030204"/>
                <a:ea typeface="Calibri" panose="020F0502020204030204" pitchFamily="34" charset="0"/>
                <a:cs typeface="Segoe UI Semibold" panose="020B0702040204020203" pitchFamily="34" charset="0"/>
              </a:rPr>
            </a:br>
            <a:r>
              <a:rPr lang="en-GB" i="1" dirty="0">
                <a:solidFill>
                  <a:srgbClr val="0070C0"/>
                </a:solidFill>
                <a:latin typeface="Ubuntu" panose="020B0504030602030204"/>
                <a:ea typeface="Calibri" panose="020F0502020204030204" pitchFamily="34" charset="0"/>
                <a:cs typeface="Segoe UI Semibold" panose="020B0702040204020203" pitchFamily="34" charset="0"/>
              </a:rPr>
              <a:t>Just because a disease affects a small number of people does not</a:t>
            </a:r>
            <a:br>
              <a:rPr lang="en-GB" i="1" dirty="0">
                <a:solidFill>
                  <a:srgbClr val="0070C0"/>
                </a:solidFill>
                <a:latin typeface="Ubuntu" panose="020B0504030602030204"/>
                <a:ea typeface="Calibri" panose="020F0502020204030204" pitchFamily="34" charset="0"/>
                <a:cs typeface="Segoe UI Semibold" panose="020B0702040204020203" pitchFamily="34" charset="0"/>
              </a:rPr>
            </a:br>
            <a:r>
              <a:rPr lang="en-GB" i="1" dirty="0">
                <a:solidFill>
                  <a:srgbClr val="0070C0"/>
                </a:solidFill>
                <a:latin typeface="Ubuntu" panose="020B0504030602030204"/>
                <a:ea typeface="Calibri" panose="020F0502020204030204" pitchFamily="34" charset="0"/>
                <a:cs typeface="Segoe UI Semibold" panose="020B0702040204020203" pitchFamily="34" charset="0"/>
              </a:rPr>
              <a:t>make it irrelevant or less important than diseases that affect millions.</a:t>
            </a:r>
            <a:br>
              <a:rPr lang="en-GB" i="1" dirty="0">
                <a:solidFill>
                  <a:srgbClr val="0070C0"/>
                </a:solidFill>
                <a:latin typeface="Ubuntu" panose="020B0504030602030204"/>
                <a:ea typeface="Calibri" panose="020F0502020204030204" pitchFamily="34" charset="0"/>
                <a:cs typeface="Segoe UI Semibold" panose="020B0702040204020203" pitchFamily="34" charset="0"/>
              </a:rPr>
            </a:br>
            <a:r>
              <a:rPr lang="en-GB" b="1" i="1" dirty="0">
                <a:solidFill>
                  <a:srgbClr val="0070C0"/>
                </a:solidFill>
                <a:latin typeface="Ubuntu" panose="020B0504030602030204"/>
                <a:ea typeface="Calibri" panose="020F0502020204030204" pitchFamily="34" charset="0"/>
                <a:cs typeface="Segoe UI Semibold" panose="020B0702040204020203" pitchFamily="34" charset="0"/>
              </a:rPr>
              <a:t>WHO’s top priority is to support countries on the path towards </a:t>
            </a:r>
            <a:r>
              <a:rPr lang="en-GB" b="1" i="1" dirty="0" smtClean="0">
                <a:solidFill>
                  <a:srgbClr val="0070C0"/>
                </a:solidFill>
                <a:latin typeface="Ubuntu" panose="020B0504030602030204"/>
                <a:ea typeface="Calibri" panose="020F0502020204030204" pitchFamily="34" charset="0"/>
                <a:cs typeface="Segoe UI Semibold" panose="020B0702040204020203" pitchFamily="34" charset="0"/>
              </a:rPr>
              <a:t>universal health </a:t>
            </a:r>
            <a:r>
              <a:rPr lang="en-GB" b="1" i="1" dirty="0">
                <a:solidFill>
                  <a:srgbClr val="0070C0"/>
                </a:solidFill>
                <a:latin typeface="Ubuntu" panose="020B0504030602030204"/>
                <a:ea typeface="Calibri" panose="020F0502020204030204" pitchFamily="34" charset="0"/>
                <a:cs typeface="Segoe UI Semibold" panose="020B0702040204020203" pitchFamily="34" charset="0"/>
              </a:rPr>
              <a:t>coverage, with the aim of ensuring that all people can </a:t>
            </a:r>
            <a:r>
              <a:rPr lang="en-GB" b="1" i="1" dirty="0" smtClean="0">
                <a:solidFill>
                  <a:srgbClr val="0070C0"/>
                </a:solidFill>
                <a:latin typeface="Ubuntu" panose="020B0504030602030204"/>
                <a:ea typeface="Calibri" panose="020F0502020204030204" pitchFamily="34" charset="0"/>
                <a:cs typeface="Segoe UI Semibold" panose="020B0702040204020203" pitchFamily="34" charset="0"/>
              </a:rPr>
              <a:t>access the </a:t>
            </a:r>
            <a:r>
              <a:rPr lang="en-GB" b="1" i="1" dirty="0">
                <a:solidFill>
                  <a:srgbClr val="0070C0"/>
                </a:solidFill>
                <a:latin typeface="Ubuntu" panose="020B0504030602030204"/>
                <a:ea typeface="Calibri" panose="020F0502020204030204" pitchFamily="34" charset="0"/>
                <a:cs typeface="Segoe UI Semibold" panose="020B0702040204020203" pitchFamily="34" charset="0"/>
              </a:rPr>
              <a:t>health services they need. […] This includes access to </a:t>
            </a:r>
            <a:r>
              <a:rPr lang="en-GB" b="1" i="1" dirty="0" smtClean="0">
                <a:solidFill>
                  <a:srgbClr val="0070C0"/>
                </a:solidFill>
                <a:latin typeface="Ubuntu" panose="020B0504030602030204"/>
                <a:ea typeface="Calibri" panose="020F0502020204030204" pitchFamily="34" charset="0"/>
                <a:cs typeface="Segoe UI Semibold" panose="020B0702040204020203" pitchFamily="34" charset="0"/>
              </a:rPr>
              <a:t>diagnosis and </a:t>
            </a:r>
            <a:r>
              <a:rPr lang="en-GB" b="1" i="1" dirty="0">
                <a:solidFill>
                  <a:srgbClr val="0070C0"/>
                </a:solidFill>
                <a:latin typeface="Ubuntu" panose="020B0504030602030204"/>
                <a:ea typeface="Calibri" panose="020F0502020204030204" pitchFamily="34" charset="0"/>
                <a:cs typeface="Segoe UI Semibold" panose="020B0702040204020203" pitchFamily="34" charset="0"/>
              </a:rPr>
              <a:t>treatment for people who suffer from rare diseases</a:t>
            </a:r>
            <a:r>
              <a:rPr lang="en-GB" i="1" dirty="0">
                <a:solidFill>
                  <a:srgbClr val="0070C0"/>
                </a:solidFill>
                <a:latin typeface="Ubuntu" panose="020B0504030602030204"/>
                <a:ea typeface="Calibri" panose="020F0502020204030204" pitchFamily="34" charset="0"/>
                <a:cs typeface="Segoe UI Semibold" panose="020B0702040204020203" pitchFamily="34" charset="0"/>
              </a:rPr>
              <a:t>.”</a:t>
            </a:r>
            <a:endParaRPr lang="es-ES" i="1" dirty="0">
              <a:latin typeface="Ubuntu" panose="020B0504030602030204"/>
              <a:ea typeface="Calibri" panose="020F0502020204030204" pitchFamily="34" charset="0"/>
              <a:cs typeface="Arial" panose="020B0604020202020204" pitchFamily="34" charset="0"/>
            </a:endParaRPr>
          </a:p>
          <a:p>
            <a:pPr algn="ctr">
              <a:lnSpc>
                <a:spcPct val="107000"/>
              </a:lnSpc>
              <a:spcAft>
                <a:spcPts val="800"/>
              </a:spcAft>
            </a:pPr>
            <a:endParaRPr lang="en-GB" sz="1600" i="1" dirty="0" smtClean="0">
              <a:solidFill>
                <a:srgbClr val="0070C0"/>
              </a:solidFill>
              <a:latin typeface="Segoe UI" panose="020B0502040204020203"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600" i="1" dirty="0" smtClean="0">
                <a:solidFill>
                  <a:srgbClr val="0070C0"/>
                </a:solidFill>
                <a:latin typeface="Segoe UI" panose="020B0502040204020203" pitchFamily="34" charset="0"/>
                <a:ea typeface="Calibri" panose="020F0502020204030204" pitchFamily="34" charset="0"/>
                <a:cs typeface="Arial" panose="020B0604020202020204" pitchFamily="34" charset="0"/>
              </a:rPr>
              <a:t>Rare Disease Day Statement by</a:t>
            </a:r>
          </a:p>
          <a:p>
            <a:pPr algn="ctr">
              <a:lnSpc>
                <a:spcPct val="107000"/>
              </a:lnSpc>
              <a:spcAft>
                <a:spcPts val="800"/>
              </a:spcAft>
            </a:pPr>
            <a:r>
              <a:rPr lang="en-GB" sz="1600" i="1" dirty="0" smtClean="0">
                <a:solidFill>
                  <a:srgbClr val="0070C0"/>
                </a:solidFill>
                <a:latin typeface="Segoe UI" panose="020B0502040204020203" pitchFamily="34" charset="0"/>
                <a:ea typeface="Calibri" panose="020F0502020204030204" pitchFamily="34" charset="0"/>
                <a:cs typeface="Arial" panose="020B0604020202020204" pitchFamily="34" charset="0"/>
              </a:rPr>
              <a:t>Dr </a:t>
            </a:r>
            <a:r>
              <a:rPr lang="en-GB" sz="1600" i="1" dirty="0" err="1">
                <a:solidFill>
                  <a:srgbClr val="0070C0"/>
                </a:solidFill>
                <a:latin typeface="Segoe UI" panose="020B0502040204020203" pitchFamily="34" charset="0"/>
                <a:ea typeface="Calibri" panose="020F0502020204030204" pitchFamily="34" charset="0"/>
                <a:cs typeface="Arial" panose="020B0604020202020204" pitchFamily="34" charset="0"/>
              </a:rPr>
              <a:t>Tedros</a:t>
            </a:r>
            <a:r>
              <a:rPr lang="en-GB" sz="1600" i="1" dirty="0">
                <a:solidFill>
                  <a:srgbClr val="0070C0"/>
                </a:solidFill>
                <a:latin typeface="Segoe UI" panose="020B0502040204020203" pitchFamily="34" charset="0"/>
                <a:ea typeface="Calibri" panose="020F0502020204030204" pitchFamily="34" charset="0"/>
                <a:cs typeface="Arial" panose="020B0604020202020204" pitchFamily="34" charset="0"/>
              </a:rPr>
              <a:t> </a:t>
            </a:r>
            <a:r>
              <a:rPr lang="en-GB" sz="1600" i="1" dirty="0" err="1">
                <a:solidFill>
                  <a:srgbClr val="0070C0"/>
                </a:solidFill>
                <a:latin typeface="Segoe UI" panose="020B0502040204020203" pitchFamily="34" charset="0"/>
                <a:ea typeface="Calibri" panose="020F0502020204030204" pitchFamily="34" charset="0"/>
                <a:cs typeface="Arial" panose="020B0604020202020204" pitchFamily="34" charset="0"/>
              </a:rPr>
              <a:t>Adhanom</a:t>
            </a:r>
            <a:r>
              <a:rPr lang="en-GB" sz="1600" i="1" dirty="0">
                <a:solidFill>
                  <a:srgbClr val="0070C0"/>
                </a:solidFill>
                <a:latin typeface="Segoe UI" panose="020B0502040204020203" pitchFamily="34" charset="0"/>
                <a:ea typeface="Calibri" panose="020F0502020204030204" pitchFamily="34" charset="0"/>
                <a:cs typeface="Arial" panose="020B0604020202020204" pitchFamily="34" charset="0"/>
              </a:rPr>
              <a:t> </a:t>
            </a:r>
            <a:r>
              <a:rPr lang="en-GB" sz="1600" i="1" dirty="0" err="1">
                <a:solidFill>
                  <a:srgbClr val="0070C0"/>
                </a:solidFill>
                <a:latin typeface="Segoe UI" panose="020B0502040204020203" pitchFamily="34" charset="0"/>
                <a:ea typeface="Calibri" panose="020F0502020204030204" pitchFamily="34" charset="0"/>
                <a:cs typeface="Arial" panose="020B0604020202020204" pitchFamily="34" charset="0"/>
              </a:rPr>
              <a:t>Ghebreyesus</a:t>
            </a:r>
            <a:r>
              <a:rPr lang="en-GB" sz="1600" i="1" dirty="0">
                <a:solidFill>
                  <a:srgbClr val="0070C0"/>
                </a:solidFill>
                <a:latin typeface="Segoe UI" panose="020B0502040204020203" pitchFamily="34" charset="0"/>
                <a:ea typeface="Calibri" panose="020F0502020204030204" pitchFamily="34" charset="0"/>
                <a:cs typeface="Arial" panose="020B0604020202020204" pitchFamily="34" charset="0"/>
              </a:rPr>
              <a:t>, WHO,</a:t>
            </a:r>
            <a:br>
              <a:rPr lang="en-GB" sz="1600" i="1" dirty="0">
                <a:solidFill>
                  <a:srgbClr val="0070C0"/>
                </a:solidFill>
                <a:latin typeface="Segoe UI" panose="020B0502040204020203" pitchFamily="34" charset="0"/>
                <a:ea typeface="Calibri" panose="020F0502020204030204" pitchFamily="34" charset="0"/>
                <a:cs typeface="Arial" panose="020B0604020202020204" pitchFamily="34" charset="0"/>
              </a:rPr>
            </a:br>
            <a:r>
              <a:rPr lang="en-GB" sz="1600" i="1" dirty="0">
                <a:solidFill>
                  <a:srgbClr val="0070C0"/>
                </a:solidFill>
                <a:latin typeface="Segoe UI" panose="020B0502040204020203" pitchFamily="34" charset="0"/>
                <a:ea typeface="Calibri" panose="020F0502020204030204" pitchFamily="34" charset="0"/>
                <a:cs typeface="Arial" panose="020B0604020202020204" pitchFamily="34" charset="0"/>
              </a:rPr>
              <a:t>February 2018 </a:t>
            </a:r>
            <a:endParaRPr lang="es-ES" sz="1600" i="1"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55576" y="4221088"/>
            <a:ext cx="1530229" cy="2292295"/>
          </a:xfrm>
          <a:prstGeom prst="rect">
            <a:avLst/>
          </a:prstGeom>
        </p:spPr>
      </p:pic>
    </p:spTree>
    <p:extLst>
      <p:ext uri="{BB962C8B-B14F-4D97-AF65-F5344CB8AC3E}">
        <p14:creationId xmlns:p14="http://schemas.microsoft.com/office/powerpoint/2010/main" val="258266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6048672" cy="960612"/>
          </a:xfrm>
        </p:spPr>
        <p:txBody>
          <a:bodyPr/>
          <a:lstStyle/>
          <a:p>
            <a:r>
              <a:rPr lang="fr-FR" sz="3000" dirty="0" smtClean="0"/>
              <a:t>UN RESOLUTION ON UHC</a:t>
            </a:r>
            <a:endParaRPr lang="es-ES" sz="3000" dirty="0"/>
          </a:p>
        </p:txBody>
      </p:sp>
      <p:sp>
        <p:nvSpPr>
          <p:cNvPr id="3" name="Text Placeholder 2"/>
          <p:cNvSpPr>
            <a:spLocks noGrp="1"/>
          </p:cNvSpPr>
          <p:nvPr>
            <p:ph type="body" sz="quarter" idx="10"/>
          </p:nvPr>
        </p:nvSpPr>
        <p:spPr>
          <a:xfrm>
            <a:off x="683568" y="1268760"/>
            <a:ext cx="6696744" cy="4392488"/>
          </a:xfrm>
        </p:spPr>
        <p:txBody>
          <a:bodyPr/>
          <a:lstStyle/>
          <a:p>
            <a:r>
              <a:rPr lang="en-GB" sz="2000" dirty="0"/>
              <a:t>UN General Assembly Resolution 72/139 </a:t>
            </a:r>
            <a:r>
              <a:rPr lang="en-GB" sz="2000" dirty="0" smtClean="0"/>
              <a:t>on Universal Health Coverage</a:t>
            </a:r>
          </a:p>
          <a:p>
            <a:pPr marL="0" indent="0">
              <a:buNone/>
            </a:pPr>
            <a:r>
              <a:rPr lang="en-GB" sz="2000" dirty="0" smtClean="0"/>
              <a:t>	adopted on 12 December 2017</a:t>
            </a:r>
          </a:p>
          <a:p>
            <a:r>
              <a:rPr lang="en-GB" sz="2000" dirty="0" smtClean="0"/>
              <a:t>Established 12 December as  UHC Awareness Day</a:t>
            </a:r>
          </a:p>
          <a:p>
            <a:r>
              <a:rPr lang="en-GB" sz="2000" dirty="0" smtClean="0"/>
              <a:t>Emphasis on need to address the health of the most vulnerable to </a:t>
            </a:r>
            <a:r>
              <a:rPr lang="en-GB" sz="2000" dirty="0"/>
              <a:t>progress towards the goal of universal health </a:t>
            </a:r>
            <a:r>
              <a:rPr lang="en-GB" sz="2000" dirty="0" smtClean="0"/>
              <a:t>coverage</a:t>
            </a:r>
          </a:p>
          <a:p>
            <a:pPr marL="0" indent="0">
              <a:buNone/>
            </a:pPr>
            <a:endParaRPr lang="es-ES" dirty="0"/>
          </a:p>
        </p:txBody>
      </p:sp>
      <p:pic>
        <p:nvPicPr>
          <p:cNvPr id="4" name="Picture 3"/>
          <p:cNvPicPr>
            <a:picLocks noChangeAspect="1"/>
          </p:cNvPicPr>
          <p:nvPr/>
        </p:nvPicPr>
        <p:blipFill>
          <a:blip r:embed="rId2"/>
          <a:stretch>
            <a:fillRect/>
          </a:stretch>
        </p:blipFill>
        <p:spPr>
          <a:xfrm>
            <a:off x="1115616" y="4221088"/>
            <a:ext cx="4464496" cy="2232248"/>
          </a:xfrm>
          <a:prstGeom prst="rect">
            <a:avLst/>
          </a:prstGeom>
        </p:spPr>
      </p:pic>
    </p:spTree>
    <p:extLst>
      <p:ext uri="{BB962C8B-B14F-4D97-AF65-F5344CB8AC3E}">
        <p14:creationId xmlns:p14="http://schemas.microsoft.com/office/powerpoint/2010/main" val="48812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6552728" cy="960612"/>
          </a:xfrm>
        </p:spPr>
        <p:txBody>
          <a:bodyPr/>
          <a:lstStyle/>
          <a:p>
            <a:r>
              <a:rPr lang="fr-FR" sz="3000" dirty="0" smtClean="0"/>
              <a:t>UNIVERSAL HEALTH COVERAGE</a:t>
            </a:r>
            <a:endParaRPr lang="es-ES" sz="3000" dirty="0"/>
          </a:p>
        </p:txBody>
      </p:sp>
      <p:sp>
        <p:nvSpPr>
          <p:cNvPr id="3" name="Text Placeholder 2"/>
          <p:cNvSpPr>
            <a:spLocks noGrp="1"/>
          </p:cNvSpPr>
          <p:nvPr>
            <p:ph type="body" sz="quarter" idx="10"/>
          </p:nvPr>
        </p:nvSpPr>
        <p:spPr>
          <a:xfrm>
            <a:off x="683568" y="1268760"/>
            <a:ext cx="7272808" cy="4392488"/>
          </a:xfrm>
        </p:spPr>
        <p:txBody>
          <a:bodyPr/>
          <a:lstStyle/>
          <a:p>
            <a:r>
              <a:rPr lang="fr-FR" sz="2000" dirty="0" smtClean="0"/>
              <a:t>UHC Day </a:t>
            </a:r>
            <a:r>
              <a:rPr lang="fr-FR" sz="2000" dirty="0" err="1" smtClean="0"/>
              <a:t>Dec</a:t>
            </a:r>
            <a:r>
              <a:rPr lang="fr-FR" sz="2000" dirty="0" smtClean="0"/>
              <a:t> 12, 2018 -P</a:t>
            </a:r>
            <a:r>
              <a:rPr lang="en-GB" sz="2000" dirty="0" err="1" smtClean="0"/>
              <a:t>anel</a:t>
            </a:r>
            <a:r>
              <a:rPr lang="en-GB" sz="2000" dirty="0" smtClean="0"/>
              <a:t> </a:t>
            </a:r>
            <a:r>
              <a:rPr lang="en-GB" sz="2000" dirty="0"/>
              <a:t>discussion </a:t>
            </a:r>
            <a:r>
              <a:rPr lang="en-GB" sz="2000" dirty="0" smtClean="0"/>
              <a:t>organised by WHO and Group </a:t>
            </a:r>
            <a:r>
              <a:rPr lang="en-GB" sz="2000" dirty="0"/>
              <a:t>of Friends of UHC (Japan, Brazil, France, Ghana, Hungary, South Africa, Thailand) </a:t>
            </a:r>
            <a:r>
              <a:rPr lang="en-GB" sz="2000" dirty="0" smtClean="0"/>
              <a:t>at UN HQ, NY</a:t>
            </a:r>
            <a:endParaRPr lang="fr-FR" sz="2000" dirty="0" smtClean="0"/>
          </a:p>
          <a:p>
            <a:r>
              <a:rPr lang="fr-FR" sz="2000" dirty="0" smtClean="0"/>
              <a:t>RDI </a:t>
            </a:r>
            <a:r>
              <a:rPr lang="fr-FR" sz="2000" dirty="0" err="1" smtClean="0"/>
              <a:t>was</a:t>
            </a:r>
            <a:r>
              <a:rPr lang="fr-FR" sz="2000" dirty="0" smtClean="0"/>
              <a:t> the </a:t>
            </a:r>
            <a:r>
              <a:rPr lang="fr-FR" sz="2000" dirty="0" err="1" smtClean="0"/>
              <a:t>only</a:t>
            </a:r>
            <a:r>
              <a:rPr lang="fr-FR" sz="2000" dirty="0" smtClean="0"/>
              <a:t> NGO </a:t>
            </a:r>
            <a:r>
              <a:rPr lang="fr-FR" sz="2000" dirty="0" err="1" smtClean="0"/>
              <a:t>invited</a:t>
            </a:r>
            <a:endParaRPr lang="fr-FR" sz="2000" dirty="0" smtClean="0"/>
          </a:p>
          <a:p>
            <a:r>
              <a:rPr lang="fr-FR" sz="2000" dirty="0" smtClean="0"/>
              <a:t>WHO UN Offices, </a:t>
            </a:r>
            <a:r>
              <a:rPr lang="fr-FR" sz="2000" dirty="0" err="1" smtClean="0"/>
              <a:t>Ambassadors</a:t>
            </a:r>
            <a:r>
              <a:rPr lang="fr-FR" sz="2000" dirty="0" smtClean="0"/>
              <a:t> and Prof </a:t>
            </a:r>
            <a:r>
              <a:rPr lang="fr-FR" sz="2000" dirty="0" err="1" smtClean="0"/>
              <a:t>Kickbush</a:t>
            </a:r>
            <a:r>
              <a:rPr lang="fr-FR" sz="2000" dirty="0" smtClean="0"/>
              <a:t> – </a:t>
            </a:r>
            <a:r>
              <a:rPr lang="fr-FR" sz="2000" dirty="0" err="1" smtClean="0"/>
              <a:t>opening</a:t>
            </a:r>
            <a:r>
              <a:rPr lang="fr-FR" sz="2000" dirty="0" smtClean="0"/>
              <a:t> </a:t>
            </a:r>
            <a:r>
              <a:rPr lang="fr-FR" sz="2000" dirty="0" err="1" smtClean="0"/>
              <a:t>remarks</a:t>
            </a:r>
            <a:r>
              <a:rPr lang="fr-FR" sz="2000" dirty="0" smtClean="0"/>
              <a:t> on importance of patient engagement</a:t>
            </a:r>
          </a:p>
          <a:p>
            <a:r>
              <a:rPr lang="fr-FR" sz="2000" dirty="0" smtClean="0"/>
              <a:t>Important to </a:t>
            </a:r>
            <a:r>
              <a:rPr lang="fr-FR" sz="2000" dirty="0" err="1" smtClean="0"/>
              <a:t>make</a:t>
            </a:r>
            <a:r>
              <a:rPr lang="fr-FR" sz="2000" dirty="0" smtClean="0"/>
              <a:t> the case for inclusion of </a:t>
            </a:r>
            <a:r>
              <a:rPr lang="fr-FR" sz="2000" dirty="0" err="1" smtClean="0"/>
              <a:t>RDs</a:t>
            </a:r>
            <a:r>
              <a:rPr lang="fr-FR" sz="2000" dirty="0" smtClean="0"/>
              <a:t> in UHC</a:t>
            </a:r>
            <a:endParaRPr lang="es-ES" sz="2000" dirty="0"/>
          </a:p>
        </p:txBody>
      </p:sp>
      <p:pic>
        <p:nvPicPr>
          <p:cNvPr id="5" name="Picture 4"/>
          <p:cNvPicPr>
            <a:picLocks noChangeAspect="1"/>
          </p:cNvPicPr>
          <p:nvPr/>
        </p:nvPicPr>
        <p:blipFill>
          <a:blip r:embed="rId2"/>
          <a:stretch>
            <a:fillRect/>
          </a:stretch>
        </p:blipFill>
        <p:spPr>
          <a:xfrm>
            <a:off x="2339752" y="4221088"/>
            <a:ext cx="3405213" cy="2553910"/>
          </a:xfrm>
          <a:prstGeom prst="rect">
            <a:avLst/>
          </a:prstGeom>
        </p:spPr>
      </p:pic>
    </p:spTree>
    <p:extLst>
      <p:ext uri="{BB962C8B-B14F-4D97-AF65-F5344CB8AC3E}">
        <p14:creationId xmlns:p14="http://schemas.microsoft.com/office/powerpoint/2010/main" val="1900366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44624"/>
            <a:ext cx="7200800" cy="960612"/>
          </a:xfrm>
        </p:spPr>
        <p:txBody>
          <a:bodyPr/>
          <a:lstStyle/>
          <a:p>
            <a:r>
              <a:rPr lang="fr-FR" sz="3000" dirty="0" smtClean="0"/>
              <a:t>Un POLITICAL </a:t>
            </a:r>
            <a:r>
              <a:rPr lang="fr-FR" sz="3000" dirty="0" err="1" smtClean="0"/>
              <a:t>Declaration</a:t>
            </a:r>
            <a:r>
              <a:rPr lang="fr-FR" sz="3000" dirty="0" smtClean="0"/>
              <a:t> on UHC</a:t>
            </a:r>
            <a:endParaRPr lang="es-ES" sz="3000" dirty="0"/>
          </a:p>
        </p:txBody>
      </p:sp>
      <p:sp>
        <p:nvSpPr>
          <p:cNvPr id="3" name="Text Placeholder 2"/>
          <p:cNvSpPr>
            <a:spLocks noGrp="1"/>
          </p:cNvSpPr>
          <p:nvPr>
            <p:ph type="body" sz="quarter" idx="10"/>
          </p:nvPr>
        </p:nvSpPr>
        <p:spPr>
          <a:xfrm>
            <a:off x="251520" y="1268760"/>
            <a:ext cx="6696744" cy="4392488"/>
          </a:xfrm>
        </p:spPr>
        <p:txBody>
          <a:bodyPr/>
          <a:lstStyle/>
          <a:p>
            <a:r>
              <a:rPr lang="en-GB" sz="2000" b="1" dirty="0" smtClean="0"/>
              <a:t>UN Political Declaration on UHC </a:t>
            </a:r>
          </a:p>
          <a:p>
            <a:r>
              <a:rPr lang="en-GB" sz="2000" dirty="0" smtClean="0"/>
              <a:t>To be adopted at </a:t>
            </a:r>
            <a:r>
              <a:rPr lang="en-GB" sz="2000" b="1" dirty="0" smtClean="0"/>
              <a:t>High-Level </a:t>
            </a:r>
            <a:r>
              <a:rPr lang="en-GB" sz="2000" b="1" dirty="0"/>
              <a:t>Meeting on UHC during UNGA 74th Session </a:t>
            </a:r>
            <a:r>
              <a:rPr lang="en-GB" sz="2000" b="1" dirty="0" smtClean="0"/>
              <a:t>(23 September </a:t>
            </a:r>
            <a:r>
              <a:rPr lang="en-GB" sz="2000" b="1" dirty="0"/>
              <a:t>2019</a:t>
            </a:r>
            <a:r>
              <a:rPr lang="en-GB" sz="2000" b="1" dirty="0" smtClean="0"/>
              <a:t>)</a:t>
            </a:r>
            <a:endParaRPr lang="en-GB" sz="2000" b="1" dirty="0"/>
          </a:p>
          <a:p>
            <a:r>
              <a:rPr lang="en-GB" sz="2000" b="1" dirty="0"/>
              <a:t>Outreach and briefings </a:t>
            </a:r>
            <a:r>
              <a:rPr lang="en-GB" sz="2000" b="1" dirty="0" smtClean="0"/>
              <a:t>to Member States </a:t>
            </a:r>
            <a:r>
              <a:rPr lang="en-GB" sz="2000" dirty="0" smtClean="0"/>
              <a:t>(through Permanent Missions in Geneva and  New York and </a:t>
            </a:r>
            <a:r>
              <a:rPr lang="en-GB" sz="2000" dirty="0" smtClean="0"/>
              <a:t>Ministries of Health </a:t>
            </a:r>
            <a:r>
              <a:rPr lang="en-GB" sz="2000" dirty="0" smtClean="0"/>
              <a:t>and </a:t>
            </a:r>
            <a:r>
              <a:rPr lang="en-GB" sz="2000" dirty="0" smtClean="0"/>
              <a:t>Ministries of Foreign Affairs </a:t>
            </a:r>
            <a:r>
              <a:rPr lang="en-GB" sz="2000" dirty="0" smtClean="0"/>
              <a:t>in Capitals) </a:t>
            </a:r>
          </a:p>
          <a:p>
            <a:r>
              <a:rPr lang="en-GB" sz="2000" dirty="0" smtClean="0"/>
              <a:t>Target co-facilitator </a:t>
            </a:r>
            <a:r>
              <a:rPr lang="en-GB" sz="2000" dirty="0"/>
              <a:t>countries (Hungary and Thailand) and to drafting countries (France, Japan) and champion countries (EU Delegation, Philippines, Kuwait, </a:t>
            </a:r>
            <a:r>
              <a:rPr lang="en-GB" sz="2000" dirty="0" smtClean="0"/>
              <a:t>others)</a:t>
            </a:r>
          </a:p>
          <a:p>
            <a:r>
              <a:rPr lang="en-GB" sz="2000" dirty="0" smtClean="0"/>
              <a:t>Objective</a:t>
            </a:r>
            <a:r>
              <a:rPr lang="en-GB" sz="2000" b="1" dirty="0" smtClean="0"/>
              <a:t>: include Rare Diseases in the UN Political Declaration on UHC</a:t>
            </a:r>
          </a:p>
          <a:p>
            <a:r>
              <a:rPr lang="en-GB" sz="2000" b="1" dirty="0" smtClean="0"/>
              <a:t>RDI Position Paper on Rare Diseases and UHC</a:t>
            </a:r>
            <a:endParaRPr lang="es-ES" sz="2000" b="1" dirty="0"/>
          </a:p>
        </p:txBody>
      </p:sp>
      <p:pic>
        <p:nvPicPr>
          <p:cNvPr id="4" name="Picture 3"/>
          <p:cNvPicPr>
            <a:picLocks noChangeAspect="1"/>
          </p:cNvPicPr>
          <p:nvPr/>
        </p:nvPicPr>
        <p:blipFill>
          <a:blip r:embed="rId2"/>
          <a:stretch>
            <a:fillRect/>
          </a:stretch>
        </p:blipFill>
        <p:spPr>
          <a:xfrm>
            <a:off x="6967872" y="1268760"/>
            <a:ext cx="1905000" cy="1971675"/>
          </a:xfrm>
          <a:prstGeom prst="rect">
            <a:avLst/>
          </a:prstGeom>
        </p:spPr>
      </p:pic>
    </p:spTree>
    <p:extLst>
      <p:ext uri="{BB962C8B-B14F-4D97-AF65-F5344CB8AC3E}">
        <p14:creationId xmlns:p14="http://schemas.microsoft.com/office/powerpoint/2010/main" val="50179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4624"/>
            <a:ext cx="6768752" cy="960612"/>
          </a:xfrm>
        </p:spPr>
        <p:txBody>
          <a:bodyPr/>
          <a:lstStyle/>
          <a:p>
            <a:r>
              <a:rPr lang="fr-FR" sz="3000" dirty="0" smtClean="0"/>
              <a:t>UNIVERSAL HEALTH COVERAGE</a:t>
            </a:r>
            <a:endParaRPr lang="es-ES" sz="3000" dirty="0"/>
          </a:p>
        </p:txBody>
      </p:sp>
      <p:sp>
        <p:nvSpPr>
          <p:cNvPr id="4" name="AutoShape 2" descr="Image result for universal health coverag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Text Placeholder 2"/>
          <p:cNvSpPr txBox="1">
            <a:spLocks/>
          </p:cNvSpPr>
          <p:nvPr/>
        </p:nvSpPr>
        <p:spPr>
          <a:xfrm>
            <a:off x="251520" y="1196752"/>
            <a:ext cx="6696744" cy="4392488"/>
          </a:xfrm>
          <a:prstGeom prst="rect">
            <a:avLst/>
          </a:prstGeom>
        </p:spPr>
        <p:txBody>
          <a:bodyPr/>
          <a:lstStyle>
            <a:lvl1pPr marL="342900" indent="-342900" algn="l" defTabSz="914400" rtl="0" eaLnBrk="1" latinLnBrk="0" hangingPunct="1">
              <a:spcBef>
                <a:spcPct val="20000"/>
              </a:spcBef>
              <a:spcAft>
                <a:spcPts val="1000"/>
              </a:spcAft>
              <a:buFontTx/>
              <a:buBlip>
                <a:blip r:embed="rId2"/>
              </a:buBlip>
              <a:defRPr lang="fr-FR" sz="2200" b="0" i="0" u="none" strike="noStrike" kern="1200" baseline="0" dirty="0" smtClean="0">
                <a:solidFill>
                  <a:srgbClr val="727272"/>
                </a:solidFill>
                <a:latin typeface="Ubuntu" panose="020B0504030602030204" pitchFamily="34" charset="0"/>
                <a:ea typeface="+mn-ea"/>
                <a:cs typeface="+mn-cs"/>
              </a:defRPr>
            </a:lvl1pPr>
            <a:lvl2pPr marL="742950" indent="-285750" algn="l" defTabSz="914400" rtl="0" eaLnBrk="1" latinLnBrk="0" hangingPunct="1">
              <a:spcBef>
                <a:spcPct val="20000"/>
              </a:spcBef>
              <a:spcAft>
                <a:spcPts val="1000"/>
              </a:spcAft>
              <a:buFont typeface="Wingdings" panose="05000000000000000000" pitchFamily="2" charset="2"/>
              <a:buChar char="§"/>
              <a:defRPr lang="fr-FR" sz="2000" b="0" i="0" u="none" strike="noStrike" kern="1200" baseline="0" dirty="0" smtClean="0">
                <a:solidFill>
                  <a:srgbClr val="727272"/>
                </a:solidFill>
                <a:latin typeface="Ubuntu" panose="020B0504030602030204" pitchFamily="34" charset="0"/>
                <a:ea typeface="+mn-ea"/>
                <a:cs typeface="+mn-cs"/>
              </a:defRPr>
            </a:lvl2pPr>
            <a:lvl3pPr marL="1143000" indent="-228600" algn="l" defTabSz="914400" rtl="0" eaLnBrk="1" latinLnBrk="0" hangingPunct="1">
              <a:spcBef>
                <a:spcPct val="20000"/>
              </a:spcBef>
              <a:spcAft>
                <a:spcPts val="1000"/>
              </a:spcAft>
              <a:buFont typeface="Arial" panose="020B0604020202020204" pitchFamily="34" charset="0"/>
              <a:buChar char="•"/>
              <a:defRPr lang="fr-FR" sz="1800" b="0" i="0" u="none" strike="noStrike" kern="1200" baseline="0" dirty="0">
                <a:solidFill>
                  <a:srgbClr val="727272"/>
                </a:solidFill>
                <a:latin typeface="Ubuntu" panose="020B05040306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Blip>
                <a:blip r:embed="rId2"/>
              </a:buBlip>
            </a:pPr>
            <a:r>
              <a:rPr lang="fr-CH" sz="1800" dirty="0">
                <a:solidFill>
                  <a:schemeClr val="tx1">
                    <a:lumMod val="50000"/>
                    <a:lumOff val="50000"/>
                  </a:schemeClr>
                </a:solidFill>
              </a:rPr>
              <a:t>RDI Position Paper (full </a:t>
            </a:r>
            <a:r>
              <a:rPr lang="fr-CH" sz="1800" dirty="0" smtClean="0">
                <a:solidFill>
                  <a:schemeClr val="tx1">
                    <a:lumMod val="50000"/>
                    <a:lumOff val="50000"/>
                  </a:schemeClr>
                </a:solidFill>
              </a:rPr>
              <a:t>version </a:t>
            </a:r>
            <a:r>
              <a:rPr lang="fr-CH" sz="1800" dirty="0">
                <a:solidFill>
                  <a:schemeClr val="tx1">
                    <a:lumMod val="50000"/>
                    <a:lumOff val="50000"/>
                  </a:schemeClr>
                </a:solidFill>
              </a:rPr>
              <a:t>25 pages</a:t>
            </a:r>
            <a:r>
              <a:rPr lang="fr-CH" sz="1800" dirty="0" smtClean="0">
                <a:solidFill>
                  <a:schemeClr val="tx1">
                    <a:lumMod val="50000"/>
                    <a:lumOff val="50000"/>
                  </a:schemeClr>
                </a:solidFill>
              </a:rPr>
              <a:t>)</a:t>
            </a:r>
          </a:p>
          <a:p>
            <a:pPr marL="342900" lvl="1" indent="-342900">
              <a:buBlip>
                <a:blip r:embed="rId2"/>
              </a:buBlip>
            </a:pPr>
            <a:r>
              <a:rPr lang="en-GB" sz="1800" dirty="0">
                <a:solidFill>
                  <a:schemeClr val="tx1">
                    <a:lumMod val="50000"/>
                    <a:lumOff val="50000"/>
                  </a:schemeClr>
                </a:solidFill>
              </a:rPr>
              <a:t>Executive Summary to be tabled at Rare Diseases at the UN Event 21 February </a:t>
            </a:r>
            <a:endParaRPr lang="en-GB" sz="1800" dirty="0" smtClean="0">
              <a:solidFill>
                <a:schemeClr val="tx1">
                  <a:lumMod val="50000"/>
                  <a:lumOff val="50000"/>
                </a:schemeClr>
              </a:solidFill>
            </a:endParaRPr>
          </a:p>
          <a:p>
            <a:pPr marL="342900" lvl="1" indent="-342900">
              <a:buBlip>
                <a:blip r:embed="rId2"/>
              </a:buBlip>
            </a:pPr>
            <a:r>
              <a:rPr lang="fr-CH" sz="1800" dirty="0">
                <a:solidFill>
                  <a:schemeClr val="tx1">
                    <a:lumMod val="50000"/>
                    <a:lumOff val="50000"/>
                  </a:schemeClr>
                </a:solidFill>
              </a:rPr>
              <a:t>Tentative </a:t>
            </a:r>
            <a:r>
              <a:rPr lang="fr-CH" sz="1800" dirty="0" err="1">
                <a:solidFill>
                  <a:schemeClr val="tx1">
                    <a:lumMod val="50000"/>
                    <a:lumOff val="50000"/>
                  </a:schemeClr>
                </a:solidFill>
              </a:rPr>
              <a:t>title</a:t>
            </a:r>
            <a:r>
              <a:rPr lang="fr-CH" sz="1800" dirty="0">
                <a:solidFill>
                  <a:schemeClr val="tx1">
                    <a:lumMod val="50000"/>
                    <a:lumOff val="50000"/>
                  </a:schemeClr>
                </a:solidFill>
              </a:rPr>
              <a:t>: «Rare </a:t>
            </a:r>
            <a:r>
              <a:rPr lang="fr-CH" sz="1800" dirty="0" err="1">
                <a:solidFill>
                  <a:schemeClr val="tx1">
                    <a:lumMod val="50000"/>
                    <a:lumOff val="50000"/>
                  </a:schemeClr>
                </a:solidFill>
              </a:rPr>
              <a:t>Diseases</a:t>
            </a:r>
            <a:r>
              <a:rPr lang="fr-CH" sz="1800" dirty="0">
                <a:solidFill>
                  <a:schemeClr val="tx1">
                    <a:lumMod val="50000"/>
                    <a:lumOff val="50000"/>
                  </a:schemeClr>
                </a:solidFill>
              </a:rPr>
              <a:t>: The </a:t>
            </a:r>
            <a:r>
              <a:rPr lang="fr-CH" sz="1800" dirty="0" err="1">
                <a:solidFill>
                  <a:schemeClr val="tx1">
                    <a:lumMod val="50000"/>
                    <a:lumOff val="50000"/>
                  </a:schemeClr>
                </a:solidFill>
              </a:rPr>
              <a:t>Missing</a:t>
            </a:r>
            <a:r>
              <a:rPr lang="fr-CH" sz="1800" dirty="0">
                <a:solidFill>
                  <a:schemeClr val="tx1">
                    <a:lumMod val="50000"/>
                    <a:lumOff val="50000"/>
                  </a:schemeClr>
                </a:solidFill>
              </a:rPr>
              <a:t> </a:t>
            </a:r>
            <a:r>
              <a:rPr lang="fr-CH" sz="1800" dirty="0" err="1">
                <a:solidFill>
                  <a:schemeClr val="tx1">
                    <a:lumMod val="50000"/>
                    <a:lumOff val="50000"/>
                  </a:schemeClr>
                </a:solidFill>
              </a:rPr>
              <a:t>Keystone</a:t>
            </a:r>
            <a:r>
              <a:rPr lang="fr-CH" sz="1800" dirty="0">
                <a:solidFill>
                  <a:schemeClr val="tx1">
                    <a:lumMod val="50000"/>
                    <a:lumOff val="50000"/>
                  </a:schemeClr>
                </a:solidFill>
              </a:rPr>
              <a:t> of UHC</a:t>
            </a:r>
            <a:r>
              <a:rPr lang="fr-CH" sz="1800" dirty="0" smtClean="0">
                <a:solidFill>
                  <a:schemeClr val="tx1">
                    <a:lumMod val="50000"/>
                    <a:lumOff val="50000"/>
                  </a:schemeClr>
                </a:solidFill>
              </a:rPr>
              <a:t>»</a:t>
            </a:r>
            <a:endParaRPr lang="fr-CH" sz="1800" dirty="0">
              <a:solidFill>
                <a:schemeClr val="tx1">
                  <a:lumMod val="50000"/>
                  <a:lumOff val="50000"/>
                </a:schemeClr>
              </a:solidFill>
            </a:endParaRPr>
          </a:p>
          <a:p>
            <a:pPr marL="1371600" lvl="2" indent="-457200">
              <a:buFont typeface="+mj-lt"/>
              <a:buAutoNum type="arabicPeriod"/>
            </a:pPr>
            <a:r>
              <a:rPr lang="fr-CH" dirty="0">
                <a:solidFill>
                  <a:schemeClr val="tx1">
                    <a:lumMod val="50000"/>
                    <a:lumOff val="50000"/>
                  </a:schemeClr>
                </a:solidFill>
              </a:rPr>
              <a:t>RD and UHC </a:t>
            </a:r>
            <a:r>
              <a:rPr lang="fr-CH" dirty="0" err="1">
                <a:solidFill>
                  <a:schemeClr val="tx1">
                    <a:lumMod val="50000"/>
                    <a:lumOff val="50000"/>
                  </a:schemeClr>
                </a:solidFill>
              </a:rPr>
              <a:t>movements</a:t>
            </a:r>
            <a:r>
              <a:rPr lang="fr-CH" dirty="0">
                <a:solidFill>
                  <a:schemeClr val="tx1">
                    <a:lumMod val="50000"/>
                    <a:lumOff val="50000"/>
                  </a:schemeClr>
                </a:solidFill>
              </a:rPr>
              <a:t> </a:t>
            </a:r>
            <a:r>
              <a:rPr lang="fr-CH" dirty="0" err="1">
                <a:solidFill>
                  <a:schemeClr val="tx1">
                    <a:lumMod val="50000"/>
                    <a:lumOff val="50000"/>
                  </a:schemeClr>
                </a:solidFill>
              </a:rPr>
              <a:t>share</a:t>
            </a:r>
            <a:r>
              <a:rPr lang="fr-CH" dirty="0">
                <a:solidFill>
                  <a:schemeClr val="tx1">
                    <a:lumMod val="50000"/>
                    <a:lumOff val="50000"/>
                  </a:schemeClr>
                </a:solidFill>
              </a:rPr>
              <a:t> important </a:t>
            </a:r>
            <a:r>
              <a:rPr lang="fr-CH" dirty="0" err="1">
                <a:solidFill>
                  <a:schemeClr val="tx1">
                    <a:lumMod val="50000"/>
                    <a:lumOff val="50000"/>
                  </a:schemeClr>
                </a:solidFill>
              </a:rPr>
              <a:t>commonalities</a:t>
            </a:r>
            <a:r>
              <a:rPr lang="fr-CH" dirty="0">
                <a:solidFill>
                  <a:schemeClr val="tx1">
                    <a:lumMod val="50000"/>
                    <a:lumOff val="50000"/>
                  </a:schemeClr>
                </a:solidFill>
              </a:rPr>
              <a:t> in spirit and vision (focus on </a:t>
            </a:r>
            <a:r>
              <a:rPr lang="fr-CH" dirty="0" err="1">
                <a:solidFill>
                  <a:schemeClr val="tx1">
                    <a:lumMod val="50000"/>
                    <a:lumOff val="50000"/>
                  </a:schemeClr>
                </a:solidFill>
              </a:rPr>
              <a:t>integrated</a:t>
            </a:r>
            <a:r>
              <a:rPr lang="fr-CH" dirty="0">
                <a:solidFill>
                  <a:schemeClr val="tx1">
                    <a:lumMod val="50000"/>
                    <a:lumOff val="50000"/>
                  </a:schemeClr>
                </a:solidFill>
              </a:rPr>
              <a:t> </a:t>
            </a:r>
            <a:r>
              <a:rPr lang="fr-CH" dirty="0" err="1">
                <a:solidFill>
                  <a:schemeClr val="tx1">
                    <a:lumMod val="50000"/>
                    <a:lumOff val="50000"/>
                  </a:schemeClr>
                </a:solidFill>
              </a:rPr>
              <a:t>approach</a:t>
            </a:r>
            <a:r>
              <a:rPr lang="fr-CH" dirty="0">
                <a:solidFill>
                  <a:schemeClr val="tx1">
                    <a:lumMod val="50000"/>
                    <a:lumOff val="50000"/>
                  </a:schemeClr>
                </a:solidFill>
              </a:rPr>
              <a:t>, ‘more </a:t>
            </a:r>
            <a:r>
              <a:rPr lang="fr-CH" dirty="0" err="1">
                <a:solidFill>
                  <a:schemeClr val="tx1">
                    <a:lumMod val="50000"/>
                    <a:lumOff val="50000"/>
                  </a:schemeClr>
                </a:solidFill>
              </a:rPr>
              <a:t>than</a:t>
            </a:r>
            <a:r>
              <a:rPr lang="fr-CH" dirty="0">
                <a:solidFill>
                  <a:schemeClr val="tx1">
                    <a:lumMod val="50000"/>
                    <a:lumOff val="50000"/>
                  </a:schemeClr>
                </a:solidFill>
              </a:rPr>
              <a:t> </a:t>
            </a:r>
            <a:r>
              <a:rPr lang="fr-CH" dirty="0" err="1">
                <a:solidFill>
                  <a:schemeClr val="tx1">
                    <a:lumMod val="50000"/>
                    <a:lumOff val="50000"/>
                  </a:schemeClr>
                </a:solidFill>
              </a:rPr>
              <a:t>just</a:t>
            </a:r>
            <a:r>
              <a:rPr lang="fr-CH" dirty="0">
                <a:solidFill>
                  <a:schemeClr val="tx1">
                    <a:lumMod val="50000"/>
                    <a:lumOff val="50000"/>
                  </a:schemeClr>
                </a:solidFill>
              </a:rPr>
              <a:t> </a:t>
            </a:r>
            <a:r>
              <a:rPr lang="fr-CH" dirty="0" err="1">
                <a:solidFill>
                  <a:schemeClr val="tx1">
                    <a:lumMod val="50000"/>
                    <a:lumOff val="50000"/>
                  </a:schemeClr>
                </a:solidFill>
              </a:rPr>
              <a:t>health</a:t>
            </a:r>
            <a:r>
              <a:rPr lang="fr-CH" dirty="0">
                <a:solidFill>
                  <a:schemeClr val="tx1">
                    <a:lumMod val="50000"/>
                    <a:lumOff val="50000"/>
                  </a:schemeClr>
                </a:solidFill>
              </a:rPr>
              <a:t>’,  </a:t>
            </a:r>
            <a:r>
              <a:rPr lang="fr-CH" dirty="0" err="1">
                <a:solidFill>
                  <a:schemeClr val="tx1">
                    <a:lumMod val="50000"/>
                    <a:lumOff val="50000"/>
                  </a:schemeClr>
                </a:solidFill>
              </a:rPr>
              <a:t>human</a:t>
            </a:r>
            <a:r>
              <a:rPr lang="fr-CH" dirty="0">
                <a:solidFill>
                  <a:schemeClr val="tx1">
                    <a:lumMod val="50000"/>
                    <a:lumOff val="50000"/>
                  </a:schemeClr>
                </a:solidFill>
              </a:rPr>
              <a:t> </a:t>
            </a:r>
            <a:r>
              <a:rPr lang="fr-CH" dirty="0" err="1">
                <a:solidFill>
                  <a:schemeClr val="tx1">
                    <a:lumMod val="50000"/>
                    <a:lumOff val="50000"/>
                  </a:schemeClr>
                </a:solidFill>
              </a:rPr>
              <a:t>rights</a:t>
            </a:r>
            <a:r>
              <a:rPr lang="fr-CH" dirty="0">
                <a:solidFill>
                  <a:schemeClr val="tx1">
                    <a:lumMod val="50000"/>
                    <a:lumOff val="50000"/>
                  </a:schemeClr>
                </a:solidFill>
              </a:rPr>
              <a:t>, </a:t>
            </a:r>
            <a:r>
              <a:rPr lang="fr-CH" dirty="0" err="1">
                <a:solidFill>
                  <a:schemeClr val="tx1">
                    <a:lumMod val="50000"/>
                    <a:lumOff val="50000"/>
                  </a:schemeClr>
                </a:solidFill>
              </a:rPr>
              <a:t>equity</a:t>
            </a:r>
            <a:r>
              <a:rPr lang="fr-CH" dirty="0">
                <a:solidFill>
                  <a:schemeClr val="tx1">
                    <a:lumMod val="50000"/>
                    <a:lumOff val="50000"/>
                  </a:schemeClr>
                </a:solidFill>
              </a:rPr>
              <a:t> and </a:t>
            </a:r>
            <a:r>
              <a:rPr lang="fr-CH" dirty="0" err="1">
                <a:solidFill>
                  <a:schemeClr val="tx1">
                    <a:lumMod val="50000"/>
                    <a:lumOff val="50000"/>
                  </a:schemeClr>
                </a:solidFill>
              </a:rPr>
              <a:t>solidarity</a:t>
            </a:r>
            <a:r>
              <a:rPr lang="fr-CH" dirty="0">
                <a:solidFill>
                  <a:schemeClr val="tx1">
                    <a:lumMod val="50000"/>
                    <a:lumOff val="50000"/>
                  </a:schemeClr>
                </a:solidFill>
              </a:rPr>
              <a:t>)</a:t>
            </a:r>
          </a:p>
          <a:p>
            <a:pPr marL="1371600" lvl="2" indent="-457200">
              <a:buFont typeface="+mj-lt"/>
              <a:buAutoNum type="arabicPeriod"/>
            </a:pPr>
            <a:r>
              <a:rPr lang="fr-CH" dirty="0">
                <a:solidFill>
                  <a:schemeClr val="tx1">
                    <a:lumMod val="50000"/>
                    <a:lumOff val="50000"/>
                  </a:schemeClr>
                </a:solidFill>
              </a:rPr>
              <a:t>No UHC </a:t>
            </a:r>
            <a:r>
              <a:rPr lang="fr-CH" dirty="0" err="1">
                <a:solidFill>
                  <a:schemeClr val="tx1">
                    <a:lumMod val="50000"/>
                    <a:lumOff val="50000"/>
                  </a:schemeClr>
                </a:solidFill>
              </a:rPr>
              <a:t>without</a:t>
            </a:r>
            <a:r>
              <a:rPr lang="fr-CH" dirty="0">
                <a:solidFill>
                  <a:schemeClr val="tx1">
                    <a:lumMod val="50000"/>
                    <a:lumOff val="50000"/>
                  </a:schemeClr>
                </a:solidFill>
              </a:rPr>
              <a:t> </a:t>
            </a:r>
            <a:r>
              <a:rPr lang="fr-CH" dirty="0" err="1">
                <a:solidFill>
                  <a:schemeClr val="tx1">
                    <a:lumMod val="50000"/>
                    <a:lumOff val="50000"/>
                  </a:schemeClr>
                </a:solidFill>
              </a:rPr>
              <a:t>RDs</a:t>
            </a:r>
            <a:r>
              <a:rPr lang="fr-CH" dirty="0">
                <a:solidFill>
                  <a:schemeClr val="tx1">
                    <a:lumMod val="50000"/>
                    <a:lumOff val="50000"/>
                  </a:schemeClr>
                </a:solidFill>
              </a:rPr>
              <a:t> (</a:t>
            </a:r>
            <a:r>
              <a:rPr lang="fr-CH" dirty="0" err="1">
                <a:solidFill>
                  <a:schemeClr val="tx1">
                    <a:lumMod val="50000"/>
                    <a:lumOff val="50000"/>
                  </a:schemeClr>
                </a:solidFill>
              </a:rPr>
              <a:t>literature</a:t>
            </a:r>
            <a:r>
              <a:rPr lang="fr-CH" dirty="0">
                <a:solidFill>
                  <a:schemeClr val="tx1">
                    <a:lumMod val="50000"/>
                    <a:lumOff val="50000"/>
                  </a:schemeClr>
                </a:solidFill>
              </a:rPr>
              <a:t> </a:t>
            </a:r>
            <a:r>
              <a:rPr lang="fr-CH" dirty="0" err="1">
                <a:solidFill>
                  <a:schemeClr val="tx1">
                    <a:lumMod val="50000"/>
                    <a:lumOff val="50000"/>
                  </a:schemeClr>
                </a:solidFill>
              </a:rPr>
              <a:t>review</a:t>
            </a:r>
            <a:r>
              <a:rPr lang="fr-CH" dirty="0">
                <a:solidFill>
                  <a:schemeClr val="tx1">
                    <a:lumMod val="50000"/>
                    <a:lumOff val="50000"/>
                  </a:schemeClr>
                </a:solidFill>
              </a:rPr>
              <a:t> on </a:t>
            </a:r>
            <a:r>
              <a:rPr lang="fr-CH" dirty="0" err="1">
                <a:solidFill>
                  <a:schemeClr val="tx1">
                    <a:lumMod val="50000"/>
                    <a:lumOff val="50000"/>
                  </a:schemeClr>
                </a:solidFill>
              </a:rPr>
              <a:t>theories</a:t>
            </a:r>
            <a:r>
              <a:rPr lang="fr-CH" dirty="0">
                <a:solidFill>
                  <a:schemeClr val="tx1">
                    <a:lumMod val="50000"/>
                    <a:lumOff val="50000"/>
                  </a:schemeClr>
                </a:solidFill>
              </a:rPr>
              <a:t> of social justice, focus on the </a:t>
            </a:r>
            <a:r>
              <a:rPr lang="fr-CH" dirty="0" err="1">
                <a:solidFill>
                  <a:schemeClr val="tx1">
                    <a:lumMod val="50000"/>
                    <a:lumOff val="50000"/>
                  </a:schemeClr>
                </a:solidFill>
              </a:rPr>
              <a:t>most</a:t>
            </a:r>
            <a:r>
              <a:rPr lang="fr-CH" dirty="0">
                <a:solidFill>
                  <a:schemeClr val="tx1">
                    <a:lumMod val="50000"/>
                    <a:lumOff val="50000"/>
                  </a:schemeClr>
                </a:solidFill>
              </a:rPr>
              <a:t> </a:t>
            </a:r>
            <a:r>
              <a:rPr lang="fr-CH" dirty="0" err="1">
                <a:solidFill>
                  <a:schemeClr val="tx1">
                    <a:lumMod val="50000"/>
                    <a:lumOff val="50000"/>
                  </a:schemeClr>
                </a:solidFill>
              </a:rPr>
              <a:t>vulnerable</a:t>
            </a:r>
            <a:r>
              <a:rPr lang="fr-CH" dirty="0">
                <a:solidFill>
                  <a:schemeClr val="tx1">
                    <a:lumMod val="50000"/>
                    <a:lumOff val="50000"/>
                  </a:schemeClr>
                </a:solidFill>
              </a:rPr>
              <a:t>, UHC as a </a:t>
            </a:r>
            <a:r>
              <a:rPr lang="fr-CH" dirty="0" err="1">
                <a:solidFill>
                  <a:schemeClr val="tx1">
                    <a:lumMod val="50000"/>
                    <a:lumOff val="50000"/>
                  </a:schemeClr>
                </a:solidFill>
              </a:rPr>
              <a:t>political</a:t>
            </a:r>
            <a:r>
              <a:rPr lang="fr-CH" dirty="0">
                <a:solidFill>
                  <a:schemeClr val="tx1">
                    <a:lumMod val="50000"/>
                    <a:lumOff val="50000"/>
                  </a:schemeClr>
                </a:solidFill>
              </a:rPr>
              <a:t> / </a:t>
            </a:r>
            <a:r>
              <a:rPr lang="fr-CH" dirty="0" err="1">
                <a:solidFill>
                  <a:schemeClr val="tx1">
                    <a:lumMod val="50000"/>
                    <a:lumOff val="50000"/>
                  </a:schemeClr>
                </a:solidFill>
              </a:rPr>
              <a:t>societal</a:t>
            </a:r>
            <a:r>
              <a:rPr lang="fr-CH" dirty="0">
                <a:solidFill>
                  <a:schemeClr val="tx1">
                    <a:lumMod val="50000"/>
                    <a:lumOff val="50000"/>
                  </a:schemeClr>
                </a:solidFill>
              </a:rPr>
              <a:t> </a:t>
            </a:r>
            <a:r>
              <a:rPr lang="fr-CH" dirty="0" err="1">
                <a:solidFill>
                  <a:schemeClr val="tx1">
                    <a:lumMod val="50000"/>
                    <a:lumOff val="50000"/>
                  </a:schemeClr>
                </a:solidFill>
              </a:rPr>
              <a:t>choice</a:t>
            </a:r>
            <a:r>
              <a:rPr lang="fr-CH" dirty="0">
                <a:solidFill>
                  <a:schemeClr val="tx1">
                    <a:lumMod val="50000"/>
                    <a:lumOff val="50000"/>
                  </a:schemeClr>
                </a:solidFill>
              </a:rPr>
              <a:t> </a:t>
            </a:r>
            <a:r>
              <a:rPr lang="fr-CH" dirty="0" err="1">
                <a:solidFill>
                  <a:schemeClr val="tx1">
                    <a:lumMod val="50000"/>
                    <a:lumOff val="50000"/>
                  </a:schemeClr>
                </a:solidFill>
              </a:rPr>
              <a:t>rather</a:t>
            </a:r>
            <a:r>
              <a:rPr lang="fr-CH" dirty="0">
                <a:solidFill>
                  <a:schemeClr val="tx1">
                    <a:lumMod val="50000"/>
                    <a:lumOff val="50000"/>
                  </a:schemeClr>
                </a:solidFill>
              </a:rPr>
              <a:t> </a:t>
            </a:r>
            <a:r>
              <a:rPr lang="fr-CH" dirty="0" err="1">
                <a:solidFill>
                  <a:schemeClr val="tx1">
                    <a:lumMod val="50000"/>
                    <a:lumOff val="50000"/>
                  </a:schemeClr>
                </a:solidFill>
              </a:rPr>
              <a:t>than</a:t>
            </a:r>
            <a:r>
              <a:rPr lang="fr-CH" dirty="0">
                <a:solidFill>
                  <a:schemeClr val="tx1">
                    <a:lumMod val="50000"/>
                    <a:lumOff val="50000"/>
                  </a:schemeClr>
                </a:solidFill>
              </a:rPr>
              <a:t> </a:t>
            </a:r>
            <a:r>
              <a:rPr lang="fr-CH" dirty="0" err="1">
                <a:solidFill>
                  <a:schemeClr val="tx1">
                    <a:lumMod val="50000"/>
                    <a:lumOff val="50000"/>
                  </a:schemeClr>
                </a:solidFill>
              </a:rPr>
              <a:t>purely</a:t>
            </a:r>
            <a:r>
              <a:rPr lang="fr-CH" dirty="0">
                <a:solidFill>
                  <a:schemeClr val="tx1">
                    <a:lumMod val="50000"/>
                    <a:lumOff val="50000"/>
                  </a:schemeClr>
                </a:solidFill>
              </a:rPr>
              <a:t> </a:t>
            </a:r>
            <a:r>
              <a:rPr lang="fr-CH" dirty="0" err="1">
                <a:solidFill>
                  <a:schemeClr val="tx1">
                    <a:lumMod val="50000"/>
                    <a:lumOff val="50000"/>
                  </a:schemeClr>
                </a:solidFill>
              </a:rPr>
              <a:t>economic</a:t>
            </a:r>
            <a:r>
              <a:rPr lang="fr-CH" dirty="0">
                <a:solidFill>
                  <a:schemeClr val="tx1">
                    <a:lumMod val="50000"/>
                    <a:lumOff val="50000"/>
                  </a:schemeClr>
                </a:solidFill>
              </a:rPr>
              <a:t>)</a:t>
            </a:r>
          </a:p>
          <a:p>
            <a:pPr marL="1371600" lvl="2" indent="-457200">
              <a:buFont typeface="+mj-lt"/>
              <a:buAutoNum type="arabicPeriod"/>
            </a:pPr>
            <a:r>
              <a:rPr lang="fr-CH" dirty="0" err="1">
                <a:solidFill>
                  <a:schemeClr val="tx1">
                    <a:lumMod val="50000"/>
                    <a:lumOff val="50000"/>
                  </a:schemeClr>
                </a:solidFill>
              </a:rPr>
              <a:t>Demonstrate</a:t>
            </a:r>
            <a:r>
              <a:rPr lang="fr-CH" dirty="0">
                <a:solidFill>
                  <a:schemeClr val="tx1">
                    <a:lumMod val="50000"/>
                    <a:lumOff val="50000"/>
                  </a:schemeClr>
                </a:solidFill>
              </a:rPr>
              <a:t> the value </a:t>
            </a:r>
            <a:r>
              <a:rPr lang="fr-CH" dirty="0" err="1">
                <a:solidFill>
                  <a:schemeClr val="tx1">
                    <a:lumMod val="50000"/>
                    <a:lumOff val="50000"/>
                  </a:schemeClr>
                </a:solidFill>
              </a:rPr>
              <a:t>added</a:t>
            </a:r>
            <a:r>
              <a:rPr lang="fr-CH" dirty="0">
                <a:solidFill>
                  <a:schemeClr val="tx1">
                    <a:lumMod val="50000"/>
                    <a:lumOff val="50000"/>
                  </a:schemeClr>
                </a:solidFill>
              </a:rPr>
              <a:t> of UHC on the </a:t>
            </a:r>
            <a:r>
              <a:rPr lang="fr-CH" dirty="0" err="1">
                <a:solidFill>
                  <a:schemeClr val="tx1">
                    <a:lumMod val="50000"/>
                    <a:lumOff val="50000"/>
                  </a:schemeClr>
                </a:solidFill>
              </a:rPr>
              <a:t>ground</a:t>
            </a:r>
            <a:r>
              <a:rPr lang="fr-CH" dirty="0">
                <a:solidFill>
                  <a:schemeClr val="tx1">
                    <a:lumMod val="50000"/>
                    <a:lumOff val="50000"/>
                  </a:schemeClr>
                </a:solidFill>
              </a:rPr>
              <a:t> / Inclusion of RD in </a:t>
            </a:r>
            <a:r>
              <a:rPr lang="fr-CH" dirty="0" err="1">
                <a:solidFill>
                  <a:schemeClr val="tx1">
                    <a:lumMod val="50000"/>
                    <a:lumOff val="50000"/>
                  </a:schemeClr>
                </a:solidFill>
              </a:rPr>
              <a:t>practical</a:t>
            </a:r>
            <a:r>
              <a:rPr lang="fr-CH" dirty="0">
                <a:solidFill>
                  <a:schemeClr val="tx1">
                    <a:lumMod val="50000"/>
                    <a:lumOff val="50000"/>
                  </a:schemeClr>
                </a:solidFill>
              </a:rPr>
              <a:t> </a:t>
            </a:r>
            <a:r>
              <a:rPr lang="fr-CH" dirty="0" err="1">
                <a:solidFill>
                  <a:schemeClr val="tx1">
                    <a:lumMod val="50000"/>
                    <a:lumOff val="50000"/>
                  </a:schemeClr>
                </a:solidFill>
              </a:rPr>
              <a:t>implementation</a:t>
            </a:r>
            <a:r>
              <a:rPr lang="fr-CH" dirty="0">
                <a:solidFill>
                  <a:schemeClr val="tx1">
                    <a:lumMod val="50000"/>
                    <a:lumOff val="50000"/>
                  </a:schemeClr>
                </a:solidFill>
              </a:rPr>
              <a:t> of UHC</a:t>
            </a:r>
          </a:p>
          <a:p>
            <a:pPr marL="0" lvl="1" indent="0">
              <a:buNone/>
            </a:pPr>
            <a:endParaRPr lang="fr-CH" dirty="0">
              <a:solidFill>
                <a:schemeClr val="tx1">
                  <a:lumMod val="50000"/>
                  <a:lumOff val="50000"/>
                </a:schemeClr>
              </a:solidFill>
            </a:endParaRPr>
          </a:p>
          <a:p>
            <a:pPr marL="0" lvl="1" indent="0">
              <a:buNone/>
            </a:pPr>
            <a:endParaRPr lang="en-GB" dirty="0">
              <a:solidFill>
                <a:schemeClr val="tx1">
                  <a:lumMod val="50000"/>
                  <a:lumOff val="50000"/>
                </a:schemeClr>
              </a:solidFill>
            </a:endParaRPr>
          </a:p>
          <a:p>
            <a:pPr marL="342900" lvl="1" indent="-342900">
              <a:buBlip>
                <a:blip r:embed="rId2"/>
              </a:buBlip>
            </a:pPr>
            <a:endParaRPr lang="fr-CH" dirty="0">
              <a:solidFill>
                <a:schemeClr val="tx1">
                  <a:lumMod val="50000"/>
                  <a:lumOff val="50000"/>
                </a:schemeClr>
              </a:solidFill>
            </a:endParaRPr>
          </a:p>
          <a:p>
            <a:endParaRPr lang="es-ES" sz="2000" b="1" dirty="0"/>
          </a:p>
        </p:txBody>
      </p:sp>
    </p:spTree>
    <p:extLst>
      <p:ext uri="{BB962C8B-B14F-4D97-AF65-F5344CB8AC3E}">
        <p14:creationId xmlns:p14="http://schemas.microsoft.com/office/powerpoint/2010/main" val="1071019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9458"/>
            <a:ext cx="6696744" cy="960612"/>
          </a:xfrm>
        </p:spPr>
        <p:txBody>
          <a:bodyPr/>
          <a:lstStyle/>
          <a:p>
            <a:r>
              <a:rPr lang="fr-FR" sz="3000" dirty="0" smtClean="0"/>
              <a:t>Universal </a:t>
            </a:r>
            <a:r>
              <a:rPr lang="fr-FR" sz="3000" dirty="0" err="1" smtClean="0"/>
              <a:t>Health</a:t>
            </a:r>
            <a:r>
              <a:rPr lang="fr-FR" sz="3000" dirty="0" smtClean="0"/>
              <a:t> </a:t>
            </a:r>
            <a:r>
              <a:rPr lang="fr-FR" sz="3000" dirty="0" err="1" smtClean="0"/>
              <a:t>Coverage</a:t>
            </a:r>
            <a:endParaRPr lang="es-ES" sz="3000" dirty="0"/>
          </a:p>
        </p:txBody>
      </p:sp>
      <p:sp>
        <p:nvSpPr>
          <p:cNvPr id="3" name="Text Placeholder 2"/>
          <p:cNvSpPr>
            <a:spLocks noGrp="1"/>
          </p:cNvSpPr>
          <p:nvPr>
            <p:ph type="body" sz="quarter" idx="10"/>
          </p:nvPr>
        </p:nvSpPr>
        <p:spPr>
          <a:xfrm>
            <a:off x="395536" y="1340768"/>
            <a:ext cx="6703913" cy="4392488"/>
          </a:xfrm>
        </p:spPr>
        <p:txBody>
          <a:bodyPr/>
          <a:lstStyle/>
          <a:p>
            <a:r>
              <a:rPr lang="fr-FR" sz="1400" dirty="0" smtClean="0"/>
              <a:t>RDI Contribution </a:t>
            </a:r>
            <a:r>
              <a:rPr lang="fr-FR" sz="1400" b="1" i="1" dirty="0" smtClean="0"/>
              <a:t>to UN </a:t>
            </a:r>
            <a:r>
              <a:rPr lang="fr-FR" sz="1400" b="1" i="1" dirty="0" err="1" smtClean="0"/>
              <a:t>Political</a:t>
            </a:r>
            <a:r>
              <a:rPr lang="fr-FR" sz="1400" b="1" i="1" dirty="0" smtClean="0"/>
              <a:t> </a:t>
            </a:r>
            <a:r>
              <a:rPr lang="fr-FR" sz="1400" b="1" i="1" dirty="0" err="1" smtClean="0"/>
              <a:t>Declaration</a:t>
            </a:r>
            <a:r>
              <a:rPr lang="fr-FR" sz="1400" b="1" i="1" dirty="0" smtClean="0"/>
              <a:t> on Universal </a:t>
            </a:r>
            <a:r>
              <a:rPr lang="fr-FR" sz="1400" b="1" i="1" dirty="0" err="1" smtClean="0"/>
              <a:t>Health</a:t>
            </a:r>
            <a:r>
              <a:rPr lang="fr-FR" sz="1400" b="1" i="1" dirty="0" smtClean="0"/>
              <a:t> </a:t>
            </a:r>
            <a:r>
              <a:rPr lang="fr-FR" sz="1400" b="1" i="1" dirty="0" err="1" smtClean="0"/>
              <a:t>Coverage</a:t>
            </a:r>
            <a:endParaRPr lang="fr-FR" sz="1400" b="1" i="1" dirty="0" smtClean="0"/>
          </a:p>
          <a:p>
            <a:pPr marL="0" indent="0">
              <a:buNone/>
            </a:pPr>
            <a:r>
              <a:rPr lang="fr-FR" sz="1400" dirty="0" smtClean="0"/>
              <a:t>Ad hoc group </a:t>
            </a:r>
          </a:p>
          <a:p>
            <a:pPr>
              <a:buFont typeface="Arial" panose="020B0604020202020204" pitchFamily="34" charset="0"/>
              <a:buChar char="•"/>
            </a:pPr>
            <a:r>
              <a:rPr lang="fr-FR" sz="1400" dirty="0" smtClean="0"/>
              <a:t>Kelly </a:t>
            </a:r>
            <a:r>
              <a:rPr lang="fr-FR" sz="1400" dirty="0"/>
              <a:t>Du Plessis, Rare Diseases South Africa</a:t>
            </a:r>
          </a:p>
          <a:p>
            <a:pPr>
              <a:buFont typeface="Arial" panose="020B0604020202020204" pitchFamily="34" charset="0"/>
              <a:buChar char="•"/>
            </a:pPr>
            <a:r>
              <a:rPr lang="fr-FR" sz="1400" dirty="0" smtClean="0"/>
              <a:t>Cynthia </a:t>
            </a:r>
            <a:r>
              <a:rPr lang="es-ES" sz="1400" dirty="0" err="1" smtClean="0"/>
              <a:t>Magdaraog</a:t>
            </a:r>
            <a:r>
              <a:rPr lang="es-ES" sz="1400" dirty="0" smtClean="0"/>
              <a:t>, </a:t>
            </a:r>
            <a:r>
              <a:rPr lang="es-ES" sz="1400" dirty="0" err="1" smtClean="0"/>
              <a:t>Philippines</a:t>
            </a:r>
            <a:r>
              <a:rPr lang="es-ES" sz="1400" dirty="0" smtClean="0"/>
              <a:t> </a:t>
            </a:r>
            <a:r>
              <a:rPr lang="es-ES" sz="1400" dirty="0" err="1" smtClean="0"/>
              <a:t>Society</a:t>
            </a:r>
            <a:r>
              <a:rPr lang="es-ES" sz="1400" dirty="0" smtClean="0"/>
              <a:t> </a:t>
            </a:r>
            <a:r>
              <a:rPr lang="es-ES" sz="1400" dirty="0" err="1" smtClean="0"/>
              <a:t>for</a:t>
            </a:r>
            <a:r>
              <a:rPr lang="es-ES" sz="1400" dirty="0" smtClean="0"/>
              <a:t> </a:t>
            </a:r>
            <a:r>
              <a:rPr lang="es-ES" sz="1400" dirty="0" err="1" smtClean="0"/>
              <a:t>Rare</a:t>
            </a:r>
            <a:r>
              <a:rPr lang="es-ES" sz="1400" dirty="0" smtClean="0"/>
              <a:t> </a:t>
            </a:r>
            <a:r>
              <a:rPr lang="es-ES" sz="1400" dirty="0" err="1" smtClean="0"/>
              <a:t>Disorders</a:t>
            </a:r>
            <a:endParaRPr lang="fr-FR" sz="1400" dirty="0"/>
          </a:p>
          <a:p>
            <a:pPr>
              <a:buFont typeface="Arial" panose="020B0604020202020204" pitchFamily="34" charset="0"/>
              <a:buChar char="•"/>
            </a:pPr>
            <a:r>
              <a:rPr lang="fr-FR" sz="1400" dirty="0"/>
              <a:t>Luciana Escati, </a:t>
            </a:r>
            <a:r>
              <a:rPr lang="fr-FR" sz="1400" dirty="0" smtClean="0"/>
              <a:t>FADEPOF, Argentina</a:t>
            </a:r>
          </a:p>
          <a:p>
            <a:pPr>
              <a:buFont typeface="Arial" panose="020B0604020202020204" pitchFamily="34" charset="0"/>
              <a:buChar char="•"/>
            </a:pPr>
            <a:r>
              <a:rPr lang="fr-FR" sz="1400" dirty="0" smtClean="0"/>
              <a:t>Amanda </a:t>
            </a:r>
            <a:r>
              <a:rPr lang="fr-FR" sz="1400" dirty="0" err="1" smtClean="0"/>
              <a:t>Bok</a:t>
            </a:r>
            <a:r>
              <a:rPr lang="fr-FR" sz="1400" dirty="0" smtClean="0"/>
              <a:t>, </a:t>
            </a:r>
            <a:r>
              <a:rPr lang="fr-FR" sz="1400" dirty="0" err="1" smtClean="0"/>
              <a:t>European</a:t>
            </a:r>
            <a:r>
              <a:rPr lang="fr-FR" sz="1400" dirty="0" smtClean="0"/>
              <a:t> </a:t>
            </a:r>
            <a:r>
              <a:rPr lang="fr-FR" sz="1400" dirty="0" err="1" smtClean="0"/>
              <a:t>Hemophilia</a:t>
            </a:r>
            <a:r>
              <a:rPr lang="fr-FR" sz="1400" dirty="0" smtClean="0"/>
              <a:t> Consortium</a:t>
            </a:r>
            <a:endParaRPr lang="fr-FR" sz="1400" dirty="0"/>
          </a:p>
          <a:p>
            <a:pPr marL="0" indent="0">
              <a:buNone/>
            </a:pPr>
            <a:r>
              <a:rPr lang="fr-FR" sz="1400" dirty="0" err="1" smtClean="0"/>
              <a:t>Ask</a:t>
            </a:r>
            <a:r>
              <a:rPr lang="fr-FR" sz="1400" dirty="0" smtClean="0"/>
              <a:t> </a:t>
            </a:r>
            <a:r>
              <a:rPr lang="fr-FR" sz="1400" dirty="0" err="1" smtClean="0"/>
              <a:t>External</a:t>
            </a:r>
            <a:r>
              <a:rPr lang="fr-FR" sz="1400" dirty="0" smtClean="0"/>
              <a:t> </a:t>
            </a:r>
            <a:r>
              <a:rPr lang="fr-FR" sz="1400" dirty="0" err="1" smtClean="0"/>
              <a:t>Reviewers</a:t>
            </a:r>
            <a:r>
              <a:rPr lang="fr-FR" sz="1400" dirty="0" smtClean="0"/>
              <a:t>: </a:t>
            </a:r>
          </a:p>
          <a:p>
            <a:pPr marL="0" indent="0">
              <a:buNone/>
            </a:pPr>
            <a:r>
              <a:rPr lang="en-GB" sz="1400" dirty="0" smtClean="0"/>
              <a:t>Natasha Azzopardi- Muscat- President of the European Public Health Association and a senior lecturer on health services management at the University of Malta  </a:t>
            </a:r>
          </a:p>
          <a:p>
            <a:pPr marL="0" indent="0">
              <a:buNone/>
            </a:pPr>
            <a:r>
              <a:rPr lang="en-GB" sz="1400" dirty="0" smtClean="0"/>
              <a:t>Ilona </a:t>
            </a:r>
            <a:r>
              <a:rPr lang="en-GB" sz="1400" dirty="0" err="1" smtClean="0"/>
              <a:t>Kickbush</a:t>
            </a:r>
            <a:r>
              <a:rPr lang="en-GB" sz="1400" dirty="0" smtClean="0"/>
              <a:t>, Head or Michaela Told, Global </a:t>
            </a:r>
            <a:r>
              <a:rPr lang="en-GB" sz="1400" dirty="0"/>
              <a:t>Health Centre, Geneva Graduate Institute</a:t>
            </a:r>
            <a:endParaRPr lang="en-GB" sz="1400" dirty="0" smtClean="0"/>
          </a:p>
          <a:p>
            <a:pPr marL="0" indent="0">
              <a:buNone/>
            </a:pPr>
            <a:r>
              <a:rPr lang="en-GB" sz="1400" dirty="0" err="1" smtClean="0"/>
              <a:t>Gorik</a:t>
            </a:r>
            <a:r>
              <a:rPr lang="en-GB" sz="1400" dirty="0" smtClean="0"/>
              <a:t> </a:t>
            </a:r>
            <a:r>
              <a:rPr lang="en-GB" sz="1400" dirty="0" err="1" smtClean="0"/>
              <a:t>Ooms</a:t>
            </a:r>
            <a:r>
              <a:rPr lang="en-GB" sz="1400" dirty="0" smtClean="0"/>
              <a:t> - human rights lawyer and a global health scholar, Professor of Global Health Law &amp; Governance at the London School of Hygiene &amp; Tropical Medicine </a:t>
            </a:r>
          </a:p>
          <a:p>
            <a:pPr marL="0" indent="0">
              <a:buNone/>
            </a:pPr>
            <a:r>
              <a:rPr lang="fr-FR" sz="1400" dirty="0"/>
              <a:t>RDI </a:t>
            </a:r>
            <a:r>
              <a:rPr lang="fr-FR" sz="1400" dirty="0" err="1"/>
              <a:t>Advocacy</a:t>
            </a:r>
            <a:r>
              <a:rPr lang="fr-FR" sz="1400" dirty="0"/>
              <a:t> </a:t>
            </a:r>
            <a:r>
              <a:rPr lang="fr-FR" sz="1400" dirty="0" err="1"/>
              <a:t>Committee</a:t>
            </a:r>
            <a:r>
              <a:rPr lang="fr-FR" sz="1400" dirty="0"/>
              <a:t> →RDI  Council →RDI </a:t>
            </a:r>
            <a:r>
              <a:rPr lang="fr-FR" sz="1400" dirty="0" err="1"/>
              <a:t>Members</a:t>
            </a:r>
            <a:endParaRPr lang="fr-FR" sz="1400" dirty="0"/>
          </a:p>
          <a:p>
            <a:pPr marL="0" indent="0">
              <a:buNone/>
            </a:pPr>
            <a:endParaRPr lang="en-GB" sz="1200" dirty="0" smtClean="0"/>
          </a:p>
          <a:p>
            <a:pPr marL="0" indent="0">
              <a:buNone/>
            </a:pPr>
            <a:r>
              <a:rPr lang="en-GB" sz="1400" dirty="0" smtClean="0"/>
              <a:t/>
            </a:r>
            <a:br>
              <a:rPr lang="en-GB" sz="1400" dirty="0" smtClean="0"/>
            </a:br>
            <a:r>
              <a:rPr lang="en-GB" sz="1400" dirty="0" smtClean="0"/>
              <a:t/>
            </a:r>
            <a:br>
              <a:rPr lang="en-GB" sz="1400" dirty="0" smtClean="0"/>
            </a:br>
            <a:endParaRPr lang="en-GB" sz="1400" dirty="0" smtClean="0"/>
          </a:p>
        </p:txBody>
      </p:sp>
      <p:sp>
        <p:nvSpPr>
          <p:cNvPr id="4" name="AutoShape 2" descr="Image result for universal health coverag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994777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 Transi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23796</TotalTime>
  <Words>637</Words>
  <Application>Microsoft Office PowerPoint</Application>
  <PresentationFormat>On-screen Show (4:3)</PresentationFormat>
  <Paragraphs>69</Paragraphs>
  <Slides>10</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Droid Sans</vt:lpstr>
      <vt:lpstr>Segoe UI</vt:lpstr>
      <vt:lpstr>Segoe UI Semibold</vt:lpstr>
      <vt:lpstr>Ubuntu</vt:lpstr>
      <vt:lpstr>Wingdings</vt:lpstr>
      <vt:lpstr>Slide Transition</vt:lpstr>
      <vt:lpstr>Conception personnalisée</vt:lpstr>
      <vt:lpstr>2_Conception personnalisée</vt:lpstr>
      <vt:lpstr>The Universal Health Coverage Political Declaration: an opportunity for rare diseases</vt:lpstr>
      <vt:lpstr>What is universal health coverage?</vt:lpstr>
      <vt:lpstr>Universal health coverage: what about rare diseases?</vt:lpstr>
      <vt:lpstr>WHO’s TOP PRIORITY</vt:lpstr>
      <vt:lpstr>UN RESOLUTION ON UHC</vt:lpstr>
      <vt:lpstr>UNIVERSAL HEALTH COVERAGE</vt:lpstr>
      <vt:lpstr>Un POLITICAL Declaration on UHC</vt:lpstr>
      <vt:lpstr>UNIVERSAL HEALTH COVERAGE</vt:lpstr>
      <vt:lpstr>Universal Health Coverage</vt:lpstr>
      <vt:lpstr>Save the 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Marielle MICHAUX</dc:creator>
  <cp:lastModifiedBy>Paloma Tejada</cp:lastModifiedBy>
  <cp:revision>595</cp:revision>
  <cp:lastPrinted>2019-01-28T12:09:42Z</cp:lastPrinted>
  <dcterms:created xsi:type="dcterms:W3CDTF">2014-03-21T17:23:34Z</dcterms:created>
  <dcterms:modified xsi:type="dcterms:W3CDTF">2019-02-20T16:56:13Z</dcterms:modified>
</cp:coreProperties>
</file>