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9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1138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DA4B7-2F06-7A49-9918-18F23EB1E071}" type="doc">
      <dgm:prSet loTypeId="urn:microsoft.com/office/officeart/2005/8/layout/list1" loCatId="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0CCC39-0D29-514A-B3B2-09DB5CBA7158}">
      <dgm:prSet phldrT="[Text]" custT="1"/>
      <dgm:spPr/>
      <dgm:t>
        <a:bodyPr/>
        <a:lstStyle/>
        <a:p>
          <a:r>
            <a:rPr lang="en-US" sz="2400" b="1" dirty="0" smtClean="0"/>
            <a:t>APARDO’s Vision</a:t>
          </a:r>
          <a:endParaRPr lang="en-US" sz="1900" b="1" dirty="0"/>
        </a:p>
      </dgm:t>
    </dgm:pt>
    <dgm:pt modelId="{27254E5B-AAAD-7A41-8E9A-64D91E037F3C}" type="parTrans" cxnId="{5508F420-CC36-B94B-9E5E-AEEF8293340D}">
      <dgm:prSet/>
      <dgm:spPr/>
      <dgm:t>
        <a:bodyPr/>
        <a:lstStyle/>
        <a:p>
          <a:endParaRPr lang="en-US"/>
        </a:p>
      </dgm:t>
    </dgm:pt>
    <dgm:pt modelId="{C1B8D9B9-C663-5348-B601-6A2039E0545C}" type="sibTrans" cxnId="{5508F420-CC36-B94B-9E5E-AEEF8293340D}">
      <dgm:prSet/>
      <dgm:spPr/>
      <dgm:t>
        <a:bodyPr/>
        <a:lstStyle/>
        <a:p>
          <a:endParaRPr lang="en-US"/>
        </a:p>
      </dgm:t>
    </dgm:pt>
    <dgm:pt modelId="{2872A9BB-019F-E34A-AE3F-F53A32F54DF4}">
      <dgm:prSet phldrT="[Text]" custT="1"/>
      <dgm:spPr/>
      <dgm:t>
        <a:bodyPr/>
        <a:lstStyle/>
        <a:p>
          <a:r>
            <a:rPr lang="en-US" sz="2400" b="1" dirty="0" smtClean="0"/>
            <a:t>APARDO’s Mission and Mandate</a:t>
          </a:r>
          <a:endParaRPr lang="en-US" sz="2400" b="1" dirty="0"/>
        </a:p>
      </dgm:t>
    </dgm:pt>
    <dgm:pt modelId="{124F6A45-A906-2948-A890-95E5009F602C}" type="parTrans" cxnId="{EFE797DF-8353-4244-A94C-BBD238192494}">
      <dgm:prSet/>
      <dgm:spPr/>
      <dgm:t>
        <a:bodyPr/>
        <a:lstStyle/>
        <a:p>
          <a:endParaRPr lang="en-US"/>
        </a:p>
      </dgm:t>
    </dgm:pt>
    <dgm:pt modelId="{DFB33627-E58C-C94F-8B3D-3AA0C46D5323}" type="sibTrans" cxnId="{EFE797DF-8353-4244-A94C-BBD238192494}">
      <dgm:prSet/>
      <dgm:spPr/>
      <dgm:t>
        <a:bodyPr/>
        <a:lstStyle/>
        <a:p>
          <a:endParaRPr lang="en-US"/>
        </a:p>
      </dgm:t>
    </dgm:pt>
    <dgm:pt modelId="{6CE685D6-E859-A747-97B0-713C930B2BE4}">
      <dgm:prSet phldrT="[Text]" custT="1"/>
      <dgm:spPr/>
      <dgm:t>
        <a:bodyPr/>
        <a:lstStyle/>
        <a:p>
          <a:r>
            <a:rPr lang="en-US" sz="2400" b="1" dirty="0" smtClean="0"/>
            <a:t>APARDO’s Objectives</a:t>
          </a:r>
          <a:endParaRPr lang="en-US" sz="2400" b="1" dirty="0"/>
        </a:p>
      </dgm:t>
    </dgm:pt>
    <dgm:pt modelId="{1F39A6D8-0D63-104B-A057-4BF5AFDC916A}" type="parTrans" cxnId="{1AF870AA-6404-BB46-A6DE-6B02AF8819B2}">
      <dgm:prSet/>
      <dgm:spPr/>
      <dgm:t>
        <a:bodyPr/>
        <a:lstStyle/>
        <a:p>
          <a:endParaRPr lang="en-US"/>
        </a:p>
      </dgm:t>
    </dgm:pt>
    <dgm:pt modelId="{1A9BB541-E6D6-114C-AEFA-A2283B1F1BDC}" type="sibTrans" cxnId="{1AF870AA-6404-BB46-A6DE-6B02AF8819B2}">
      <dgm:prSet/>
      <dgm:spPr/>
      <dgm:t>
        <a:bodyPr/>
        <a:lstStyle/>
        <a:p>
          <a:endParaRPr lang="en-US"/>
        </a:p>
      </dgm:t>
    </dgm:pt>
    <dgm:pt modelId="{DF93A847-F1E6-3D42-AB03-B1CEAF58D465}">
      <dgm:prSet phldrT="[Text]"/>
      <dgm:spPr/>
      <dgm:t>
        <a:bodyPr/>
        <a:lstStyle/>
        <a:p>
          <a:r>
            <a:rPr lang="en-US" dirty="0" smtClean="0"/>
            <a:t>To be a strong united voice in the Asia Pacific region on behalf of patients and families living with/affected by rare diseases</a:t>
          </a:r>
          <a:endParaRPr lang="en-US" dirty="0"/>
        </a:p>
      </dgm:t>
    </dgm:pt>
    <dgm:pt modelId="{55A05740-F21D-5F47-B027-CFFBCAE42EDE}" type="parTrans" cxnId="{584C6338-D225-224F-9573-6E08C1982C0B}">
      <dgm:prSet/>
      <dgm:spPr/>
      <dgm:t>
        <a:bodyPr/>
        <a:lstStyle/>
        <a:p>
          <a:endParaRPr lang="en-US"/>
        </a:p>
      </dgm:t>
    </dgm:pt>
    <dgm:pt modelId="{E5CC618F-3642-1E41-865A-BE3616BF15B5}" type="sibTrans" cxnId="{584C6338-D225-224F-9573-6E08C1982C0B}">
      <dgm:prSet/>
      <dgm:spPr/>
      <dgm:t>
        <a:bodyPr/>
        <a:lstStyle/>
        <a:p>
          <a:endParaRPr lang="en-US"/>
        </a:p>
      </dgm:t>
    </dgm:pt>
    <dgm:pt modelId="{331666FA-C201-5B45-B1C6-898629C745FD}">
      <dgm:prSet phldrT="[Text]"/>
      <dgm:spPr/>
      <dgm:t>
        <a:bodyPr/>
        <a:lstStyle/>
        <a:p>
          <a:r>
            <a:rPr lang="en-US" dirty="0" smtClean="0"/>
            <a:t>To help member organizations improve treatment</a:t>
          </a:r>
        </a:p>
        <a:p>
          <a:r>
            <a:rPr lang="en-US" dirty="0" smtClean="0"/>
            <a:t>outcomes for those affected by rare diseases</a:t>
          </a:r>
        </a:p>
        <a:p>
          <a:r>
            <a:rPr lang="en-US" dirty="0" smtClean="0"/>
            <a:t>(including rare cancers) in Asia-Pacific</a:t>
          </a:r>
          <a:endParaRPr lang="en-US" dirty="0"/>
        </a:p>
      </dgm:t>
    </dgm:pt>
    <dgm:pt modelId="{455D91F3-F57A-5447-B392-ABF912080BEF}" type="parTrans" cxnId="{0EC4C425-1B6B-334F-9FDF-56E5384B2F02}">
      <dgm:prSet/>
      <dgm:spPr/>
      <dgm:t>
        <a:bodyPr/>
        <a:lstStyle/>
        <a:p>
          <a:endParaRPr lang="en-US"/>
        </a:p>
      </dgm:t>
    </dgm:pt>
    <dgm:pt modelId="{77FCFFFC-5A5C-4B44-9AE5-C76461BB8EC1}" type="sibTrans" cxnId="{0EC4C425-1B6B-334F-9FDF-56E5384B2F02}">
      <dgm:prSet/>
      <dgm:spPr/>
      <dgm:t>
        <a:bodyPr/>
        <a:lstStyle/>
        <a:p>
          <a:endParaRPr lang="en-US"/>
        </a:p>
      </dgm:t>
    </dgm:pt>
    <dgm:pt modelId="{B4358F65-BD08-9649-8D39-B63043006A9E}">
      <dgm:prSet phldrT="[Text]"/>
      <dgm:spPr/>
      <dgm:t>
        <a:bodyPr/>
        <a:lstStyle/>
        <a:p>
          <a:r>
            <a:rPr lang="en-US" dirty="0" smtClean="0"/>
            <a:t>Larger voice on rare diseases by integrating regional voices</a:t>
          </a:r>
          <a:endParaRPr lang="en-US" dirty="0"/>
        </a:p>
      </dgm:t>
    </dgm:pt>
    <dgm:pt modelId="{04A5BA1F-B6B7-F848-8A1C-FDBEF950674D}" type="parTrans" cxnId="{473BAE3F-4D90-4347-831F-7EFFCA271444}">
      <dgm:prSet/>
      <dgm:spPr/>
      <dgm:t>
        <a:bodyPr/>
        <a:lstStyle/>
        <a:p>
          <a:endParaRPr lang="en-US"/>
        </a:p>
      </dgm:t>
    </dgm:pt>
    <dgm:pt modelId="{6CDFE0A7-3531-C643-A530-3A48C34E9C92}" type="sibTrans" cxnId="{473BAE3F-4D90-4347-831F-7EFFCA271444}">
      <dgm:prSet/>
      <dgm:spPr/>
      <dgm:t>
        <a:bodyPr/>
        <a:lstStyle/>
        <a:p>
          <a:endParaRPr lang="en-US"/>
        </a:p>
      </dgm:t>
    </dgm:pt>
    <dgm:pt modelId="{4CA4063A-A813-8B4C-A27F-4CFDD5588001}">
      <dgm:prSet/>
      <dgm:spPr/>
      <dgm:t>
        <a:bodyPr/>
        <a:lstStyle/>
        <a:p>
          <a:r>
            <a:rPr lang="en-US" smtClean="0"/>
            <a:t>Sharing information through active communications</a:t>
          </a:r>
          <a:endParaRPr lang="en-US" dirty="0" smtClean="0"/>
        </a:p>
      </dgm:t>
    </dgm:pt>
    <dgm:pt modelId="{E56FB199-2005-4F4C-AC3F-151F2BEC419F}" type="parTrans" cxnId="{0E8737B9-CCED-AE4B-AAF3-7A4F3866FB2D}">
      <dgm:prSet/>
      <dgm:spPr/>
      <dgm:t>
        <a:bodyPr/>
        <a:lstStyle/>
        <a:p>
          <a:endParaRPr lang="en-US"/>
        </a:p>
      </dgm:t>
    </dgm:pt>
    <dgm:pt modelId="{90A20BE9-D363-B84B-A94B-938D65AB88DA}" type="sibTrans" cxnId="{0E8737B9-CCED-AE4B-AAF3-7A4F3866FB2D}">
      <dgm:prSet/>
      <dgm:spPr/>
      <dgm:t>
        <a:bodyPr/>
        <a:lstStyle/>
        <a:p>
          <a:endParaRPr lang="en-US"/>
        </a:p>
      </dgm:t>
    </dgm:pt>
    <dgm:pt modelId="{9431973E-5F1D-9E4B-95F3-B65B0BE3C559}">
      <dgm:prSet/>
      <dgm:spPr/>
      <dgm:t>
        <a:bodyPr/>
        <a:lstStyle/>
        <a:p>
          <a:r>
            <a:rPr lang="en-US" smtClean="0"/>
            <a:t>Policy development for regional and national policies</a:t>
          </a:r>
          <a:endParaRPr lang="en-US" dirty="0" smtClean="0"/>
        </a:p>
      </dgm:t>
    </dgm:pt>
    <dgm:pt modelId="{355EC87A-89E8-2A45-83A1-B37D630264C4}" type="parTrans" cxnId="{BBFB360C-2562-FA4D-8F25-C0FC89E20901}">
      <dgm:prSet/>
      <dgm:spPr/>
      <dgm:t>
        <a:bodyPr/>
        <a:lstStyle/>
        <a:p>
          <a:endParaRPr lang="en-US"/>
        </a:p>
      </dgm:t>
    </dgm:pt>
    <dgm:pt modelId="{A0A51583-1866-5145-A8F2-234CBB6B25F1}" type="sibTrans" cxnId="{BBFB360C-2562-FA4D-8F25-C0FC89E20901}">
      <dgm:prSet/>
      <dgm:spPr/>
      <dgm:t>
        <a:bodyPr/>
        <a:lstStyle/>
        <a:p>
          <a:endParaRPr lang="en-US"/>
        </a:p>
      </dgm:t>
    </dgm:pt>
    <dgm:pt modelId="{FD9F3539-BF27-D44C-BF19-8D0501DEE39B}">
      <dgm:prSet/>
      <dgm:spPr/>
      <dgm:t>
        <a:bodyPr/>
        <a:lstStyle/>
        <a:p>
          <a:r>
            <a:rPr lang="en-US" smtClean="0"/>
            <a:t>Conduit for developing rare disease national alliances by connecting groups</a:t>
          </a:r>
          <a:endParaRPr lang="en-US" dirty="0"/>
        </a:p>
      </dgm:t>
    </dgm:pt>
    <dgm:pt modelId="{5B280BA5-CB8B-F044-A014-71CC98A9CB33}" type="parTrans" cxnId="{6698A708-CBDD-C340-BDE7-B4EF3393A421}">
      <dgm:prSet/>
      <dgm:spPr/>
      <dgm:t>
        <a:bodyPr/>
        <a:lstStyle/>
        <a:p>
          <a:endParaRPr lang="en-US"/>
        </a:p>
      </dgm:t>
    </dgm:pt>
    <dgm:pt modelId="{69C9C0DF-EF4B-E946-8EFD-1D5546F177B6}" type="sibTrans" cxnId="{6698A708-CBDD-C340-BDE7-B4EF3393A421}">
      <dgm:prSet/>
      <dgm:spPr/>
      <dgm:t>
        <a:bodyPr/>
        <a:lstStyle/>
        <a:p>
          <a:endParaRPr lang="en-US"/>
        </a:p>
      </dgm:t>
    </dgm:pt>
    <dgm:pt modelId="{6481C519-236A-7948-96AC-167724BBA3DC}" type="pres">
      <dgm:prSet presAssocID="{770DA4B7-2F06-7A49-9918-18F23EB1E0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A4714-80CB-6541-93B4-B584B185BC2E}" type="pres">
      <dgm:prSet presAssocID="{D60CCC39-0D29-514A-B3B2-09DB5CBA7158}" presName="parentLin" presStyleCnt="0"/>
      <dgm:spPr/>
    </dgm:pt>
    <dgm:pt modelId="{BCF420B9-FBF7-E543-B2F5-C87F7A82EFB8}" type="pres">
      <dgm:prSet presAssocID="{D60CCC39-0D29-514A-B3B2-09DB5CBA715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CF25ABB-26B8-D843-A917-C728D85F47BF}" type="pres">
      <dgm:prSet presAssocID="{D60CCC39-0D29-514A-B3B2-09DB5CBA71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914C24-226B-0347-B655-4227886EFA18}" type="pres">
      <dgm:prSet presAssocID="{D60CCC39-0D29-514A-B3B2-09DB5CBA7158}" presName="negativeSpace" presStyleCnt="0"/>
      <dgm:spPr/>
    </dgm:pt>
    <dgm:pt modelId="{325F21E3-8820-414E-90FA-7D85FD27674A}" type="pres">
      <dgm:prSet presAssocID="{D60CCC39-0D29-514A-B3B2-09DB5CBA715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DE7D8-8288-BB47-9E3E-FF73192FC053}" type="pres">
      <dgm:prSet presAssocID="{C1B8D9B9-C663-5348-B601-6A2039E0545C}" presName="spaceBetweenRectangles" presStyleCnt="0"/>
      <dgm:spPr/>
    </dgm:pt>
    <dgm:pt modelId="{1A6FA328-7DA0-D34D-A4A0-F541E58CA69A}" type="pres">
      <dgm:prSet presAssocID="{2872A9BB-019F-E34A-AE3F-F53A32F54DF4}" presName="parentLin" presStyleCnt="0"/>
      <dgm:spPr/>
    </dgm:pt>
    <dgm:pt modelId="{A113F91F-5C3D-9C46-9137-1C7A3BC36331}" type="pres">
      <dgm:prSet presAssocID="{2872A9BB-019F-E34A-AE3F-F53A32F54DF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8E14770-A417-8447-8B3D-7377BADB7C91}" type="pres">
      <dgm:prSet presAssocID="{2872A9BB-019F-E34A-AE3F-F53A32F54D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DB236-F96B-D44B-80A0-30735522242E}" type="pres">
      <dgm:prSet presAssocID="{2872A9BB-019F-E34A-AE3F-F53A32F54DF4}" presName="negativeSpace" presStyleCnt="0"/>
      <dgm:spPr/>
    </dgm:pt>
    <dgm:pt modelId="{96A5EDE9-8C5A-0B49-A504-66CBF408B6C7}" type="pres">
      <dgm:prSet presAssocID="{2872A9BB-019F-E34A-AE3F-F53A32F54DF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444A44-B17F-7045-84F5-A0B150B6280C}" type="pres">
      <dgm:prSet presAssocID="{DFB33627-E58C-C94F-8B3D-3AA0C46D5323}" presName="spaceBetweenRectangles" presStyleCnt="0"/>
      <dgm:spPr/>
    </dgm:pt>
    <dgm:pt modelId="{6B5F21EB-1161-0C4D-B837-72CD3D800DA4}" type="pres">
      <dgm:prSet presAssocID="{6CE685D6-E859-A747-97B0-713C930B2BE4}" presName="parentLin" presStyleCnt="0"/>
      <dgm:spPr/>
    </dgm:pt>
    <dgm:pt modelId="{C3E2009E-F170-D845-A9CB-97AAC2B3C449}" type="pres">
      <dgm:prSet presAssocID="{6CE685D6-E859-A747-97B0-713C930B2BE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6DC7A42-FF75-8547-B015-26E55A2464F3}" type="pres">
      <dgm:prSet presAssocID="{6CE685D6-E859-A747-97B0-713C930B2B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3D15-FB52-CF44-B930-CA1391546051}" type="pres">
      <dgm:prSet presAssocID="{6CE685D6-E859-A747-97B0-713C930B2BE4}" presName="negativeSpace" presStyleCnt="0"/>
      <dgm:spPr/>
    </dgm:pt>
    <dgm:pt modelId="{86FAB2EE-2D25-F148-82F7-1EB8DCCDE68F}" type="pres">
      <dgm:prSet presAssocID="{6CE685D6-E859-A747-97B0-713C930B2BE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8F420-CC36-B94B-9E5E-AEEF8293340D}" srcId="{770DA4B7-2F06-7A49-9918-18F23EB1E071}" destId="{D60CCC39-0D29-514A-B3B2-09DB5CBA7158}" srcOrd="0" destOrd="0" parTransId="{27254E5B-AAAD-7A41-8E9A-64D91E037F3C}" sibTransId="{C1B8D9B9-C663-5348-B601-6A2039E0545C}"/>
    <dgm:cxn modelId="{6698A708-CBDD-C340-BDE7-B4EF3393A421}" srcId="{6CE685D6-E859-A747-97B0-713C930B2BE4}" destId="{FD9F3539-BF27-D44C-BF19-8D0501DEE39B}" srcOrd="3" destOrd="0" parTransId="{5B280BA5-CB8B-F044-A014-71CC98A9CB33}" sibTransId="{69C9C0DF-EF4B-E946-8EFD-1D5546F177B6}"/>
    <dgm:cxn modelId="{0E8737B9-CCED-AE4B-AAF3-7A4F3866FB2D}" srcId="{6CE685D6-E859-A747-97B0-713C930B2BE4}" destId="{4CA4063A-A813-8B4C-A27F-4CFDD5588001}" srcOrd="1" destOrd="0" parTransId="{E56FB199-2005-4F4C-AC3F-151F2BEC419F}" sibTransId="{90A20BE9-D363-B84B-A94B-938D65AB88DA}"/>
    <dgm:cxn modelId="{356F330F-9E6D-6B4F-BF43-9C4E5F690BC3}" type="presOf" srcId="{FD9F3539-BF27-D44C-BF19-8D0501DEE39B}" destId="{86FAB2EE-2D25-F148-82F7-1EB8DCCDE68F}" srcOrd="0" destOrd="3" presId="urn:microsoft.com/office/officeart/2005/8/layout/list1"/>
    <dgm:cxn modelId="{90246349-50A6-7C46-A7F8-6930A6C30BBD}" type="presOf" srcId="{331666FA-C201-5B45-B1C6-898629C745FD}" destId="{96A5EDE9-8C5A-0B49-A504-66CBF408B6C7}" srcOrd="0" destOrd="0" presId="urn:microsoft.com/office/officeart/2005/8/layout/list1"/>
    <dgm:cxn modelId="{6E784D71-0FF8-7948-8AA2-D8DEB38F8CDF}" type="presOf" srcId="{DF93A847-F1E6-3D42-AB03-B1CEAF58D465}" destId="{325F21E3-8820-414E-90FA-7D85FD27674A}" srcOrd="0" destOrd="0" presId="urn:microsoft.com/office/officeart/2005/8/layout/list1"/>
    <dgm:cxn modelId="{D4654E6A-465F-3841-9724-4441188C5438}" type="presOf" srcId="{6CE685D6-E859-A747-97B0-713C930B2BE4}" destId="{06DC7A42-FF75-8547-B015-26E55A2464F3}" srcOrd="1" destOrd="0" presId="urn:microsoft.com/office/officeart/2005/8/layout/list1"/>
    <dgm:cxn modelId="{BBFB360C-2562-FA4D-8F25-C0FC89E20901}" srcId="{6CE685D6-E859-A747-97B0-713C930B2BE4}" destId="{9431973E-5F1D-9E4B-95F3-B65B0BE3C559}" srcOrd="2" destOrd="0" parTransId="{355EC87A-89E8-2A45-83A1-B37D630264C4}" sibTransId="{A0A51583-1866-5145-A8F2-234CBB6B25F1}"/>
    <dgm:cxn modelId="{539D9077-611F-614B-918D-36A33809543A}" type="presOf" srcId="{2872A9BB-019F-E34A-AE3F-F53A32F54DF4}" destId="{48E14770-A417-8447-8B3D-7377BADB7C91}" srcOrd="1" destOrd="0" presId="urn:microsoft.com/office/officeart/2005/8/layout/list1"/>
    <dgm:cxn modelId="{98042EE0-ABD4-9F4D-A3B3-F96EB9B721D2}" type="presOf" srcId="{2872A9BB-019F-E34A-AE3F-F53A32F54DF4}" destId="{A113F91F-5C3D-9C46-9137-1C7A3BC36331}" srcOrd="0" destOrd="0" presId="urn:microsoft.com/office/officeart/2005/8/layout/list1"/>
    <dgm:cxn modelId="{90C4F749-883E-F343-BAB7-E4DD0986A749}" type="presOf" srcId="{D60CCC39-0D29-514A-B3B2-09DB5CBA7158}" destId="{BCF420B9-FBF7-E543-B2F5-C87F7A82EFB8}" srcOrd="0" destOrd="0" presId="urn:microsoft.com/office/officeart/2005/8/layout/list1"/>
    <dgm:cxn modelId="{EFE797DF-8353-4244-A94C-BBD238192494}" srcId="{770DA4B7-2F06-7A49-9918-18F23EB1E071}" destId="{2872A9BB-019F-E34A-AE3F-F53A32F54DF4}" srcOrd="1" destOrd="0" parTransId="{124F6A45-A906-2948-A890-95E5009F602C}" sibTransId="{DFB33627-E58C-C94F-8B3D-3AA0C46D5323}"/>
    <dgm:cxn modelId="{D6DFC782-9B2F-6547-A19D-6B02D33927CF}" type="presOf" srcId="{770DA4B7-2F06-7A49-9918-18F23EB1E071}" destId="{6481C519-236A-7948-96AC-167724BBA3DC}" srcOrd="0" destOrd="0" presId="urn:microsoft.com/office/officeart/2005/8/layout/list1"/>
    <dgm:cxn modelId="{B4C0DDC1-6EC7-9743-BC9C-286F80759F55}" type="presOf" srcId="{6CE685D6-E859-A747-97B0-713C930B2BE4}" destId="{C3E2009E-F170-D845-A9CB-97AAC2B3C449}" srcOrd="0" destOrd="0" presId="urn:microsoft.com/office/officeart/2005/8/layout/list1"/>
    <dgm:cxn modelId="{473BAE3F-4D90-4347-831F-7EFFCA271444}" srcId="{6CE685D6-E859-A747-97B0-713C930B2BE4}" destId="{B4358F65-BD08-9649-8D39-B63043006A9E}" srcOrd="0" destOrd="0" parTransId="{04A5BA1F-B6B7-F848-8A1C-FDBEF950674D}" sibTransId="{6CDFE0A7-3531-C643-A530-3A48C34E9C92}"/>
    <dgm:cxn modelId="{A4719EA6-F32F-F34C-9701-3D06450B7BA8}" type="presOf" srcId="{B4358F65-BD08-9649-8D39-B63043006A9E}" destId="{86FAB2EE-2D25-F148-82F7-1EB8DCCDE68F}" srcOrd="0" destOrd="0" presId="urn:microsoft.com/office/officeart/2005/8/layout/list1"/>
    <dgm:cxn modelId="{584C6338-D225-224F-9573-6E08C1982C0B}" srcId="{D60CCC39-0D29-514A-B3B2-09DB5CBA7158}" destId="{DF93A847-F1E6-3D42-AB03-B1CEAF58D465}" srcOrd="0" destOrd="0" parTransId="{55A05740-F21D-5F47-B027-CFFBCAE42EDE}" sibTransId="{E5CC618F-3642-1E41-865A-BE3616BF15B5}"/>
    <dgm:cxn modelId="{98E03363-A41D-8749-BD8F-E361A7A99EA4}" type="presOf" srcId="{9431973E-5F1D-9E4B-95F3-B65B0BE3C559}" destId="{86FAB2EE-2D25-F148-82F7-1EB8DCCDE68F}" srcOrd="0" destOrd="2" presId="urn:microsoft.com/office/officeart/2005/8/layout/list1"/>
    <dgm:cxn modelId="{2A6F372C-B52D-5546-887C-859E61A4D20C}" type="presOf" srcId="{4CA4063A-A813-8B4C-A27F-4CFDD5588001}" destId="{86FAB2EE-2D25-F148-82F7-1EB8DCCDE68F}" srcOrd="0" destOrd="1" presId="urn:microsoft.com/office/officeart/2005/8/layout/list1"/>
    <dgm:cxn modelId="{0EC4C425-1B6B-334F-9FDF-56E5384B2F02}" srcId="{2872A9BB-019F-E34A-AE3F-F53A32F54DF4}" destId="{331666FA-C201-5B45-B1C6-898629C745FD}" srcOrd="0" destOrd="0" parTransId="{455D91F3-F57A-5447-B392-ABF912080BEF}" sibTransId="{77FCFFFC-5A5C-4B44-9AE5-C76461BB8EC1}"/>
    <dgm:cxn modelId="{1AF870AA-6404-BB46-A6DE-6B02AF8819B2}" srcId="{770DA4B7-2F06-7A49-9918-18F23EB1E071}" destId="{6CE685D6-E859-A747-97B0-713C930B2BE4}" srcOrd="2" destOrd="0" parTransId="{1F39A6D8-0D63-104B-A057-4BF5AFDC916A}" sibTransId="{1A9BB541-E6D6-114C-AEFA-A2283B1F1BDC}"/>
    <dgm:cxn modelId="{2EA49B29-E2E7-004A-AC00-253BE3E1C27B}" type="presOf" srcId="{D60CCC39-0D29-514A-B3B2-09DB5CBA7158}" destId="{ECF25ABB-26B8-D843-A917-C728D85F47BF}" srcOrd="1" destOrd="0" presId="urn:microsoft.com/office/officeart/2005/8/layout/list1"/>
    <dgm:cxn modelId="{3F89EAF8-0586-164E-80B4-48649CA91FBE}" type="presParOf" srcId="{6481C519-236A-7948-96AC-167724BBA3DC}" destId="{6EDA4714-80CB-6541-93B4-B584B185BC2E}" srcOrd="0" destOrd="0" presId="urn:microsoft.com/office/officeart/2005/8/layout/list1"/>
    <dgm:cxn modelId="{ECA36F8B-C4B1-4948-AEA9-D5EF888AA000}" type="presParOf" srcId="{6EDA4714-80CB-6541-93B4-B584B185BC2E}" destId="{BCF420B9-FBF7-E543-B2F5-C87F7A82EFB8}" srcOrd="0" destOrd="0" presId="urn:microsoft.com/office/officeart/2005/8/layout/list1"/>
    <dgm:cxn modelId="{741C4C46-A03F-224E-85F9-1E450FEB55A7}" type="presParOf" srcId="{6EDA4714-80CB-6541-93B4-B584B185BC2E}" destId="{ECF25ABB-26B8-D843-A917-C728D85F47BF}" srcOrd="1" destOrd="0" presId="urn:microsoft.com/office/officeart/2005/8/layout/list1"/>
    <dgm:cxn modelId="{E8B16D71-4C6B-824E-ACB5-0F58586A73B4}" type="presParOf" srcId="{6481C519-236A-7948-96AC-167724BBA3DC}" destId="{82914C24-226B-0347-B655-4227886EFA18}" srcOrd="1" destOrd="0" presId="urn:microsoft.com/office/officeart/2005/8/layout/list1"/>
    <dgm:cxn modelId="{1BF30E94-B61A-0647-AAC3-D5516FCB292A}" type="presParOf" srcId="{6481C519-236A-7948-96AC-167724BBA3DC}" destId="{325F21E3-8820-414E-90FA-7D85FD27674A}" srcOrd="2" destOrd="0" presId="urn:microsoft.com/office/officeart/2005/8/layout/list1"/>
    <dgm:cxn modelId="{32FEC1DC-9AD9-9F4D-90C2-01B508F08520}" type="presParOf" srcId="{6481C519-236A-7948-96AC-167724BBA3DC}" destId="{4CBDE7D8-8288-BB47-9E3E-FF73192FC053}" srcOrd="3" destOrd="0" presId="urn:microsoft.com/office/officeart/2005/8/layout/list1"/>
    <dgm:cxn modelId="{82EEB0B1-C2D5-BE46-8954-B1CCEA21FE3B}" type="presParOf" srcId="{6481C519-236A-7948-96AC-167724BBA3DC}" destId="{1A6FA328-7DA0-D34D-A4A0-F541E58CA69A}" srcOrd="4" destOrd="0" presId="urn:microsoft.com/office/officeart/2005/8/layout/list1"/>
    <dgm:cxn modelId="{8CAC5E8A-4CD5-224C-8575-AC068E28409C}" type="presParOf" srcId="{1A6FA328-7DA0-D34D-A4A0-F541E58CA69A}" destId="{A113F91F-5C3D-9C46-9137-1C7A3BC36331}" srcOrd="0" destOrd="0" presId="urn:microsoft.com/office/officeart/2005/8/layout/list1"/>
    <dgm:cxn modelId="{128315E7-FAD3-D94F-B923-E83B8801DD1D}" type="presParOf" srcId="{1A6FA328-7DA0-D34D-A4A0-F541E58CA69A}" destId="{48E14770-A417-8447-8B3D-7377BADB7C91}" srcOrd="1" destOrd="0" presId="urn:microsoft.com/office/officeart/2005/8/layout/list1"/>
    <dgm:cxn modelId="{34C3274E-6C02-1A4E-9076-FE451707ACED}" type="presParOf" srcId="{6481C519-236A-7948-96AC-167724BBA3DC}" destId="{F23DB236-F96B-D44B-80A0-30735522242E}" srcOrd="5" destOrd="0" presId="urn:microsoft.com/office/officeart/2005/8/layout/list1"/>
    <dgm:cxn modelId="{CC67AF08-F3C2-C245-8E9D-0667B9D63498}" type="presParOf" srcId="{6481C519-236A-7948-96AC-167724BBA3DC}" destId="{96A5EDE9-8C5A-0B49-A504-66CBF408B6C7}" srcOrd="6" destOrd="0" presId="urn:microsoft.com/office/officeart/2005/8/layout/list1"/>
    <dgm:cxn modelId="{249D86DA-9F8A-DF43-8210-F071A973214A}" type="presParOf" srcId="{6481C519-236A-7948-96AC-167724BBA3DC}" destId="{53444A44-B17F-7045-84F5-A0B150B6280C}" srcOrd="7" destOrd="0" presId="urn:microsoft.com/office/officeart/2005/8/layout/list1"/>
    <dgm:cxn modelId="{0B98483E-032E-464A-9A6D-6644A11CDD42}" type="presParOf" srcId="{6481C519-236A-7948-96AC-167724BBA3DC}" destId="{6B5F21EB-1161-0C4D-B837-72CD3D800DA4}" srcOrd="8" destOrd="0" presId="urn:microsoft.com/office/officeart/2005/8/layout/list1"/>
    <dgm:cxn modelId="{354FEF3D-E35E-174D-B425-3187E4A784E9}" type="presParOf" srcId="{6B5F21EB-1161-0C4D-B837-72CD3D800DA4}" destId="{C3E2009E-F170-D845-A9CB-97AAC2B3C449}" srcOrd="0" destOrd="0" presId="urn:microsoft.com/office/officeart/2005/8/layout/list1"/>
    <dgm:cxn modelId="{898B14D1-7CB5-6C4E-8C50-4B3A86365DC2}" type="presParOf" srcId="{6B5F21EB-1161-0C4D-B837-72CD3D800DA4}" destId="{06DC7A42-FF75-8547-B015-26E55A2464F3}" srcOrd="1" destOrd="0" presId="urn:microsoft.com/office/officeart/2005/8/layout/list1"/>
    <dgm:cxn modelId="{4E9B360C-AC8B-C94A-98B8-57A1A6CF32E8}" type="presParOf" srcId="{6481C519-236A-7948-96AC-167724BBA3DC}" destId="{2F613D15-FB52-CF44-B930-CA1391546051}" srcOrd="9" destOrd="0" presId="urn:microsoft.com/office/officeart/2005/8/layout/list1"/>
    <dgm:cxn modelId="{B62F84BC-762C-6742-AFCF-E7C2085066E7}" type="presParOf" srcId="{6481C519-236A-7948-96AC-167724BBA3DC}" destId="{86FAB2EE-2D25-F148-82F7-1EB8DCCDE68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F21E3-8820-414E-90FA-7D85FD27674A}">
      <dsp:nvSpPr>
        <dsp:cNvPr id="0" name=""/>
        <dsp:cNvSpPr/>
      </dsp:nvSpPr>
      <dsp:spPr>
        <a:xfrm>
          <a:off x="0" y="371259"/>
          <a:ext cx="840740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508" tIns="374904" rIns="6525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 be a strong united voice in the Asia Pacific region on behalf of patients and families living with/affected by rare diseases</a:t>
          </a:r>
          <a:endParaRPr lang="en-US" sz="1800" kern="1200" dirty="0"/>
        </a:p>
      </dsp:txBody>
      <dsp:txXfrm>
        <a:off x="0" y="371259"/>
        <a:ext cx="8407400" cy="1020600"/>
      </dsp:txXfrm>
    </dsp:sp>
    <dsp:sp modelId="{ECF25ABB-26B8-D843-A917-C728D85F47BF}">
      <dsp:nvSpPr>
        <dsp:cNvPr id="0" name=""/>
        <dsp:cNvSpPr/>
      </dsp:nvSpPr>
      <dsp:spPr>
        <a:xfrm>
          <a:off x="420370" y="105579"/>
          <a:ext cx="588518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APARDO’s Vision</a:t>
          </a:r>
          <a:endParaRPr lang="en-US" sz="1900" b="1" kern="1200" dirty="0"/>
        </a:p>
      </dsp:txBody>
      <dsp:txXfrm>
        <a:off x="446309" y="131518"/>
        <a:ext cx="5833302" cy="479482"/>
      </dsp:txXfrm>
    </dsp:sp>
    <dsp:sp modelId="{96A5EDE9-8C5A-0B49-A504-66CBF408B6C7}">
      <dsp:nvSpPr>
        <dsp:cNvPr id="0" name=""/>
        <dsp:cNvSpPr/>
      </dsp:nvSpPr>
      <dsp:spPr>
        <a:xfrm>
          <a:off x="0" y="1754739"/>
          <a:ext cx="8407400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508" tIns="374904" rIns="6525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To help member organizations improve treatment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outcomes for those affected by rare diseases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(including rare cancers) in Asia-Pacific</a:t>
          </a:r>
          <a:endParaRPr lang="en-US" sz="1800" kern="1200" dirty="0"/>
        </a:p>
      </dsp:txBody>
      <dsp:txXfrm>
        <a:off x="0" y="1754739"/>
        <a:ext cx="8407400" cy="1360800"/>
      </dsp:txXfrm>
    </dsp:sp>
    <dsp:sp modelId="{48E14770-A417-8447-8B3D-7377BADB7C91}">
      <dsp:nvSpPr>
        <dsp:cNvPr id="0" name=""/>
        <dsp:cNvSpPr/>
      </dsp:nvSpPr>
      <dsp:spPr>
        <a:xfrm>
          <a:off x="420370" y="1489059"/>
          <a:ext cx="588518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APARDO’s Mission and Mandate</a:t>
          </a:r>
          <a:endParaRPr lang="en-US" sz="2400" b="1" kern="1200" dirty="0"/>
        </a:p>
      </dsp:txBody>
      <dsp:txXfrm>
        <a:off x="446309" y="1514998"/>
        <a:ext cx="5833302" cy="479482"/>
      </dsp:txXfrm>
    </dsp:sp>
    <dsp:sp modelId="{86FAB2EE-2D25-F148-82F7-1EB8DCCDE68F}">
      <dsp:nvSpPr>
        <dsp:cNvPr id="0" name=""/>
        <dsp:cNvSpPr/>
      </dsp:nvSpPr>
      <dsp:spPr>
        <a:xfrm>
          <a:off x="0" y="3478420"/>
          <a:ext cx="84074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2508" tIns="374904" rIns="65250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Larger voice on rare diseases by integrating regional voices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Sharing information through active communications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Policy development for regional and national policies</a:t>
          </a:r>
          <a:endParaRPr lang="en-US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Conduit for developing rare disease national alliances by connecting groups</a:t>
          </a:r>
          <a:endParaRPr lang="en-US" sz="1800" kern="1200" dirty="0"/>
        </a:p>
      </dsp:txBody>
      <dsp:txXfrm>
        <a:off x="0" y="3478420"/>
        <a:ext cx="8407400" cy="1927800"/>
      </dsp:txXfrm>
    </dsp:sp>
    <dsp:sp modelId="{06DC7A42-FF75-8547-B015-26E55A2464F3}">
      <dsp:nvSpPr>
        <dsp:cNvPr id="0" name=""/>
        <dsp:cNvSpPr/>
      </dsp:nvSpPr>
      <dsp:spPr>
        <a:xfrm>
          <a:off x="420370" y="3212740"/>
          <a:ext cx="588518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446" tIns="0" rIns="22244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APARDO’s Objectives</a:t>
          </a:r>
          <a:endParaRPr lang="en-US" sz="2400" b="1" kern="1200" dirty="0"/>
        </a:p>
      </dsp:txBody>
      <dsp:txXfrm>
        <a:off x="446309" y="3238679"/>
        <a:ext cx="58333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C9B5-ACFB-314F-BA06-F42261E66EAC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5160-8668-7740-BFBA-227887EDE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75C65-771C-459A-B777-2DEC78520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2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2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2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5413-821D-6742-8752-93A611325E7B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54314"/>
            <a:ext cx="7772400" cy="1470025"/>
          </a:xfrm>
        </p:spPr>
        <p:txBody>
          <a:bodyPr/>
          <a:lstStyle/>
          <a:p>
            <a:r>
              <a:rPr lang="en-US" dirty="0" smtClean="0"/>
              <a:t>APARDO</a:t>
            </a:r>
            <a:br>
              <a:rPr lang="en-US" dirty="0" smtClean="0"/>
            </a:br>
            <a:r>
              <a:rPr lang="en-US" sz="1600" dirty="0" smtClean="0"/>
              <a:t>-Who we are and What we Do</a:t>
            </a:r>
            <a:endParaRPr lang="en-US" dirty="0"/>
          </a:p>
        </p:txBody>
      </p:sp>
      <p:pic>
        <p:nvPicPr>
          <p:cNvPr id="4" name="Picture 3" descr="APARDO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7" y="542544"/>
            <a:ext cx="5481975" cy="12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7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9-02-17 at 12.15.29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098"/>
          <a:stretch/>
        </p:blipFill>
        <p:spPr>
          <a:xfrm>
            <a:off x="457200" y="888999"/>
            <a:ext cx="3606800" cy="4809067"/>
          </a:xfrm>
          <a:prstGeom prst="rect">
            <a:avLst/>
          </a:prstGeom>
        </p:spPr>
      </p:pic>
      <p:pic>
        <p:nvPicPr>
          <p:cNvPr id="5" name="Picture 4" descr="Screen Shot 2019-02-17 at 12.15.5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963" t="-8621" r="32963" b="8621"/>
          <a:stretch/>
        </p:blipFill>
        <p:spPr>
          <a:xfrm>
            <a:off x="2374899" y="0"/>
            <a:ext cx="4651319" cy="499586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655404"/>
            <a:ext cx="8483600" cy="830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200" b="1" dirty="0" smtClean="0"/>
              <a:t>APARDO will engage actively with the APEC Rare Disease Network to deliver in APEC Rare Disease Action Plan in the Asia Pacific region</a:t>
            </a:r>
          </a:p>
        </p:txBody>
      </p:sp>
    </p:spTree>
    <p:extLst>
      <p:ext uri="{BB962C8B-B14F-4D97-AF65-F5344CB8AC3E}">
        <p14:creationId xmlns:p14="http://schemas.microsoft.com/office/powerpoint/2010/main" val="271551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460500"/>
            <a:ext cx="8483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Considerable disparity across the Asia-Pacific region in terms of orphan drug and rare disease policy (due to varying levels of economic development, healthcare coverage and patient engagement)</a:t>
            </a:r>
          </a:p>
          <a:p>
            <a:r>
              <a:rPr lang="en-US" sz="2200" dirty="0" smtClean="0"/>
              <a:t>Groups in Asia Pacific region made aware of each other through social media, participation in Rare Disease Day activities, international disease-specific environments and cross disease forums</a:t>
            </a:r>
          </a:p>
          <a:p>
            <a:r>
              <a:rPr lang="en-US" sz="2200" dirty="0" smtClean="0"/>
              <a:t>Exploration of creating regional alliance with collective patient voice that could help leverage awareness and action in their own countries</a:t>
            </a:r>
          </a:p>
          <a:p>
            <a:r>
              <a:rPr lang="en-US" sz="2200" dirty="0" smtClean="0"/>
              <a:t>October 2012 </a:t>
            </a:r>
            <a:r>
              <a:rPr lang="mr-IN" sz="2200" dirty="0" smtClean="0"/>
              <a:t>–</a:t>
            </a:r>
            <a:r>
              <a:rPr lang="en-US" sz="2200" dirty="0" smtClean="0"/>
              <a:t> patient advocates from across Asia Pacific met in Singapore to discuss common challenges and possibility of a regional collaboration to share experiences and learning, increasing strength of voice and addressing priority issues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8716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Origins: Steering Committee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2014, Shenzhen, China</a:t>
            </a:r>
          </a:p>
          <a:p>
            <a:r>
              <a:rPr lang="en-US" sz="2800" dirty="0" smtClean="0"/>
              <a:t>Steering Committee Meeting during the International Rare Disease Research Consortium conference</a:t>
            </a:r>
          </a:p>
          <a:p>
            <a:r>
              <a:rPr lang="en-US" sz="2800" dirty="0" smtClean="0"/>
              <a:t>Agreed on the establishment of Asia Pacific Alliance of Rare Disease Organizations (APARDO) as legal entity in Singapore</a:t>
            </a:r>
          </a:p>
          <a:p>
            <a:r>
              <a:rPr lang="en-US" sz="2800" dirty="0" smtClean="0"/>
              <a:t>APARDO established on 1 April 2015 with 7 Founding Board Members</a:t>
            </a:r>
          </a:p>
          <a:p>
            <a:r>
              <a:rPr lang="en-US" sz="2800" dirty="0"/>
              <a:t>26-27th October, 2018, Singapore: Members renew their commitment to forwarding the work of </a:t>
            </a:r>
            <a:r>
              <a:rPr lang="en-US" sz="2800" dirty="0" smtClean="0"/>
              <a:t>APARDO and elect a board of Directors.</a:t>
            </a:r>
            <a:endParaRPr lang="en-US" sz="28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084598927"/>
              </p:ext>
            </p:extLst>
          </p:nvPr>
        </p:nvGraphicFramePr>
        <p:xfrm>
          <a:off x="317500" y="1155700"/>
          <a:ext cx="84074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PARDO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184656"/>
            <a:ext cx="3429003" cy="7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56" y="139700"/>
            <a:ext cx="3964444" cy="8763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2019 APARDO 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Board of Directors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756" y="1143000"/>
            <a:ext cx="2798087" cy="1432808"/>
            <a:chOff x="622302" y="1417639"/>
            <a:chExt cx="2798087" cy="1432808"/>
          </a:xfrm>
        </p:grpSpPr>
        <p:pic>
          <p:nvPicPr>
            <p:cNvPr id="10" name="Picture 9" descr="Dr Ritu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302" y="1417639"/>
              <a:ext cx="972000" cy="14328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828800" y="2234894"/>
              <a:ext cx="159158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Ritu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Jain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President,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9756" y="2570005"/>
            <a:ext cx="3122659" cy="1352916"/>
            <a:chOff x="622301" y="3210200"/>
            <a:chExt cx="3122659" cy="1352916"/>
          </a:xfrm>
        </p:grpSpPr>
        <p:pic>
          <p:nvPicPr>
            <p:cNvPr id="9" name="Picture 8" descr="bill_cloud_headshot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301" y="3210200"/>
              <a:ext cx="972000" cy="135291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28800" y="3947563"/>
              <a:ext cx="191616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Bill Claxton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Mr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Treasurer,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9756" y="3931963"/>
            <a:ext cx="3879325" cy="1352918"/>
            <a:chOff x="622302" y="4986384"/>
            <a:chExt cx="3879325" cy="1352918"/>
          </a:xfrm>
        </p:grpSpPr>
        <p:pic>
          <p:nvPicPr>
            <p:cNvPr id="8" name="Picture 7" descr="Ramaiah Muthyala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2302" y="4986384"/>
              <a:ext cx="972000" cy="135291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828800" y="5723749"/>
              <a:ext cx="267282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Ramaiah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Muthyala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Secretary,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756" y="5284881"/>
            <a:ext cx="4202328" cy="1352918"/>
            <a:chOff x="4584702" y="1523845"/>
            <a:chExt cx="4202328" cy="1352918"/>
          </a:xfrm>
        </p:grpSpPr>
        <p:pic>
          <p:nvPicPr>
            <p:cNvPr id="16" name="Picture 15" descr="Durhane WR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4702" y="1523845"/>
              <a:ext cx="972000" cy="13529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65800" y="2261210"/>
              <a:ext cx="30212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Durhane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Wong-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Rieger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Director,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06702" y="1130002"/>
            <a:ext cx="3611596" cy="1352919"/>
            <a:chOff x="4584702" y="3194597"/>
            <a:chExt cx="3611596" cy="1352919"/>
          </a:xfrm>
        </p:grpSpPr>
        <p:pic>
          <p:nvPicPr>
            <p:cNvPr id="13" name="Picture 12" descr="Fiona Wardman.JP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4702" y="3194597"/>
              <a:ext cx="972000" cy="135291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765800" y="3931963"/>
              <a:ext cx="243049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Fiona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Wardman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Ms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Director,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06702" y="2469923"/>
            <a:ext cx="3222713" cy="1440000"/>
            <a:chOff x="4595502" y="4899302"/>
            <a:chExt cx="3222713" cy="1440000"/>
          </a:xfrm>
        </p:grpSpPr>
        <p:pic>
          <p:nvPicPr>
            <p:cNvPr id="15" name="Picture 14" descr="Kevin Huang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5502" y="4899302"/>
              <a:ext cx="961200" cy="1440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65800" y="5723749"/>
              <a:ext cx="20524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Kevin Huang (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Mr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)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Director, APARDO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5208000" y="4220556"/>
            <a:ext cx="3710298" cy="876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Staff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 descr="IMG-20151127-WA0015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8447" y="5124045"/>
            <a:ext cx="893243" cy="136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533957" y="5661048"/>
            <a:ext cx="1995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Grace Poon (</a:t>
            </a:r>
            <a:r>
              <a:rPr lang="en-US" sz="2000" b="1" dirty="0" err="1" smtClean="0">
                <a:solidFill>
                  <a:schemeClr val="bg1"/>
                </a:solidFill>
              </a:rPr>
              <a:t>Ms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Administrative Assistant,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APARDO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APARDO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Members</a:t>
            </a:r>
          </a:p>
          <a:p>
            <a:endParaRPr lang="en-US" dirty="0" smtClean="0"/>
          </a:p>
          <a:p>
            <a:r>
              <a:rPr lang="en-US" dirty="0" smtClean="0"/>
              <a:t>Canadian Organization for Rare Disorders</a:t>
            </a:r>
          </a:p>
          <a:p>
            <a:r>
              <a:rPr lang="en-US" dirty="0" smtClean="0"/>
              <a:t>Chinese Organization for Rare Disorders </a:t>
            </a:r>
          </a:p>
          <a:p>
            <a:r>
              <a:rPr lang="en-US" dirty="0" err="1" smtClean="0"/>
              <a:t>Dakshayani</a:t>
            </a:r>
            <a:r>
              <a:rPr lang="en-US" dirty="0" smtClean="0"/>
              <a:t> And </a:t>
            </a:r>
            <a:r>
              <a:rPr lang="en-US" dirty="0" err="1" smtClean="0"/>
              <a:t>Amaravati</a:t>
            </a:r>
            <a:r>
              <a:rPr lang="en-US" dirty="0" smtClean="0"/>
              <a:t> Health and Education </a:t>
            </a:r>
          </a:p>
          <a:p>
            <a:r>
              <a:rPr lang="en-US" dirty="0" smtClean="0"/>
              <a:t>Hong Kong Alliance for Rare Diseases</a:t>
            </a:r>
          </a:p>
          <a:p>
            <a:r>
              <a:rPr lang="en-US" dirty="0" smtClean="0"/>
              <a:t>Indian </a:t>
            </a:r>
            <a:r>
              <a:rPr lang="en-US" dirty="0" err="1" smtClean="0"/>
              <a:t>Organisation</a:t>
            </a:r>
            <a:r>
              <a:rPr lang="en-US" dirty="0" smtClean="0"/>
              <a:t> for Rare Diseases</a:t>
            </a:r>
          </a:p>
          <a:p>
            <a:r>
              <a:rPr lang="en-US" dirty="0" err="1" smtClean="0"/>
              <a:t>Lysosomal</a:t>
            </a:r>
            <a:r>
              <a:rPr lang="en-US" dirty="0" smtClean="0"/>
              <a:t> Storage Disorders Support Society</a:t>
            </a:r>
          </a:p>
          <a:p>
            <a:r>
              <a:rPr lang="en-US" dirty="0" smtClean="0"/>
              <a:t>Rare Voices Australia Ltd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Affiliates Members</a:t>
            </a:r>
          </a:p>
          <a:p>
            <a:endParaRPr lang="en-US" dirty="0" smtClean="0"/>
          </a:p>
          <a:p>
            <a:r>
              <a:rPr lang="en-US" dirty="0" smtClean="0"/>
              <a:t>Carcinoid &amp; Neuroendocrine Tumor Society </a:t>
            </a:r>
          </a:p>
          <a:p>
            <a:r>
              <a:rPr lang="en-US" dirty="0" smtClean="0"/>
              <a:t>DEBRA Singapore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7820" y="421159"/>
            <a:ext cx="7991271" cy="513747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APARDO-APEC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Rare Disease 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Network partnership </a:t>
            </a:r>
            <a:endParaRPr lang="en-US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9546" y="1336302"/>
            <a:ext cx="7550727" cy="416089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pPr marL="285750" indent="-285750">
              <a:spcBef>
                <a:spcPts val="538"/>
              </a:spcBef>
              <a:spcAft>
                <a:spcPts val="538"/>
              </a:spcAft>
              <a:buFont typeface="Wingdings" panose="05000000000000000000" pitchFamily="2" charset="2"/>
              <a:buChar char="Ø"/>
            </a:pPr>
            <a:r>
              <a:rPr lang="es-ES" sz="2400" dirty="0" err="1" smtClean="0"/>
              <a:t>During</a:t>
            </a:r>
            <a:r>
              <a:rPr lang="es-ES" sz="2400" dirty="0" smtClean="0"/>
              <a:t> APEC CEO Summit 2018, APEC LSIF </a:t>
            </a:r>
            <a:r>
              <a:rPr lang="es-ES" sz="2400" dirty="0" err="1" smtClean="0"/>
              <a:t>Rare</a:t>
            </a:r>
            <a:r>
              <a:rPr lang="es-ES" sz="2400" dirty="0" smtClean="0"/>
              <a:t> </a:t>
            </a:r>
            <a:r>
              <a:rPr lang="es-ES" sz="2400" dirty="0" err="1" smtClean="0"/>
              <a:t>Disease</a:t>
            </a:r>
            <a:r>
              <a:rPr lang="es-ES" sz="2400" dirty="0" smtClean="0"/>
              <a:t> Network </a:t>
            </a:r>
            <a:r>
              <a:rPr lang="es-ES" sz="2400" dirty="0" err="1" smtClean="0"/>
              <a:t>announced</a:t>
            </a:r>
            <a:r>
              <a:rPr lang="es-ES" sz="2400" dirty="0" smtClean="0"/>
              <a:t> </a:t>
            </a:r>
            <a:r>
              <a:rPr lang="es-ES" sz="2400" dirty="0" err="1" smtClean="0"/>
              <a:t>official</a:t>
            </a:r>
            <a:r>
              <a:rPr lang="es-ES" sz="2400" dirty="0" smtClean="0"/>
              <a:t> </a:t>
            </a:r>
            <a:r>
              <a:rPr lang="es-ES" sz="2400" dirty="0" err="1" smtClean="0"/>
              <a:t>launch</a:t>
            </a:r>
            <a:r>
              <a:rPr lang="es-ES" sz="2400" dirty="0" smtClean="0"/>
              <a:t> of </a:t>
            </a:r>
            <a:r>
              <a:rPr lang="es-ES" sz="2400" b="1" dirty="0" smtClean="0"/>
              <a:t>APEC </a:t>
            </a:r>
            <a:r>
              <a:rPr lang="es-ES" sz="2400" b="1" dirty="0" err="1" smtClean="0"/>
              <a:t>Rare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Disease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Action</a:t>
            </a:r>
            <a:r>
              <a:rPr lang="es-ES" sz="2400" b="1" dirty="0" smtClean="0"/>
              <a:t> Plan</a:t>
            </a:r>
          </a:p>
          <a:p>
            <a:pPr marL="285750" indent="-285750">
              <a:spcBef>
                <a:spcPts val="538"/>
              </a:spcBef>
              <a:spcAft>
                <a:spcPts val="538"/>
              </a:spcAft>
              <a:buFont typeface="Wingdings" panose="05000000000000000000" pitchFamily="2" charset="2"/>
              <a:buChar char="Ø"/>
            </a:pPr>
            <a:r>
              <a:rPr lang="es-ES" sz="2400" dirty="0" err="1" smtClean="0"/>
              <a:t>Action</a:t>
            </a:r>
            <a:r>
              <a:rPr lang="es-ES" sz="2400" dirty="0" smtClean="0"/>
              <a:t> Plan </a:t>
            </a:r>
            <a:r>
              <a:rPr lang="es-ES" sz="2400" dirty="0" err="1" smtClean="0"/>
              <a:t>outlines</a:t>
            </a:r>
            <a:r>
              <a:rPr lang="es-ES" sz="2400" dirty="0" smtClean="0"/>
              <a:t> 10 </a:t>
            </a:r>
            <a:r>
              <a:rPr lang="es-ES" sz="2400" dirty="0" err="1" smtClean="0"/>
              <a:t>key</a:t>
            </a:r>
            <a:r>
              <a:rPr lang="es-ES" sz="2400" dirty="0" smtClean="0"/>
              <a:t> </a:t>
            </a:r>
            <a:r>
              <a:rPr lang="es-ES" sz="2400" dirty="0" err="1" smtClean="0"/>
              <a:t>areas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action</a:t>
            </a:r>
            <a:r>
              <a:rPr lang="es-ES" sz="2400" dirty="0" smtClean="0"/>
              <a:t> to </a:t>
            </a:r>
            <a:r>
              <a:rPr lang="es-ES" sz="2400" dirty="0" err="1" smtClean="0"/>
              <a:t>tackle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challenges</a:t>
            </a:r>
            <a:r>
              <a:rPr lang="es-ES" sz="2400" dirty="0" smtClean="0"/>
              <a:t> of </a:t>
            </a:r>
            <a:r>
              <a:rPr lang="es-ES" sz="2400" dirty="0" err="1" smtClean="0"/>
              <a:t>rare</a:t>
            </a:r>
            <a:r>
              <a:rPr lang="es-ES" sz="2400" dirty="0" smtClean="0"/>
              <a:t> </a:t>
            </a:r>
            <a:r>
              <a:rPr lang="es-ES" sz="2400" dirty="0" err="1" smtClean="0"/>
              <a:t>disease</a:t>
            </a:r>
            <a:endParaRPr lang="es-ES" sz="2400" dirty="0" smtClean="0"/>
          </a:p>
          <a:p>
            <a:pPr marL="285750" indent="-285750">
              <a:spcBef>
                <a:spcPts val="538"/>
              </a:spcBef>
              <a:spcAft>
                <a:spcPts val="538"/>
              </a:spcAft>
              <a:buFont typeface="Wingdings" panose="05000000000000000000" pitchFamily="2" charset="2"/>
              <a:buChar char="Ø"/>
            </a:pPr>
            <a:r>
              <a:rPr lang="es-ES" sz="2400" dirty="0" err="1" smtClean="0"/>
              <a:t>Action</a:t>
            </a:r>
            <a:r>
              <a:rPr lang="es-ES" sz="2400" dirty="0" smtClean="0"/>
              <a:t> Plan </a:t>
            </a:r>
            <a:r>
              <a:rPr lang="es-ES" sz="2400" dirty="0" err="1" smtClean="0"/>
              <a:t>calls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its</a:t>
            </a:r>
            <a:r>
              <a:rPr lang="es-ES" sz="2400" dirty="0" smtClean="0"/>
              <a:t> 21-member </a:t>
            </a:r>
            <a:r>
              <a:rPr lang="es-ES" sz="2400" dirty="0" err="1" smtClean="0"/>
              <a:t>economies</a:t>
            </a:r>
            <a:r>
              <a:rPr lang="es-ES" sz="2400" dirty="0" smtClean="0"/>
              <a:t> to </a:t>
            </a:r>
            <a:r>
              <a:rPr lang="es-ES" sz="2400" dirty="0" err="1" smtClean="0"/>
              <a:t>improve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economic</a:t>
            </a:r>
            <a:r>
              <a:rPr lang="es-ES" sz="2400" dirty="0" smtClean="0"/>
              <a:t> and social </a:t>
            </a:r>
            <a:r>
              <a:rPr lang="es-ES" sz="2400" dirty="0" err="1" smtClean="0"/>
              <a:t>inclusion</a:t>
            </a:r>
            <a:r>
              <a:rPr lang="es-ES" sz="2400" dirty="0" smtClean="0"/>
              <a:t> of </a:t>
            </a:r>
            <a:r>
              <a:rPr lang="es-ES" sz="2400" dirty="0" err="1" smtClean="0"/>
              <a:t>individuals</a:t>
            </a:r>
            <a:r>
              <a:rPr lang="es-ES" sz="2400" dirty="0" smtClean="0"/>
              <a:t> living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rare</a:t>
            </a:r>
            <a:r>
              <a:rPr lang="es-ES" sz="2400" dirty="0" smtClean="0"/>
              <a:t> </a:t>
            </a:r>
            <a:r>
              <a:rPr lang="es-ES" sz="2400" dirty="0" err="1" smtClean="0"/>
              <a:t>diseases</a:t>
            </a:r>
            <a:r>
              <a:rPr lang="es-ES" sz="2400" dirty="0" smtClean="0"/>
              <a:t>,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clear</a:t>
            </a:r>
            <a:r>
              <a:rPr lang="es-ES" sz="2400" dirty="0" smtClean="0"/>
              <a:t> targets </a:t>
            </a:r>
            <a:r>
              <a:rPr lang="es-ES" sz="2400" dirty="0" err="1" smtClean="0"/>
              <a:t>by</a:t>
            </a:r>
            <a:r>
              <a:rPr lang="es-ES" sz="2400" dirty="0" smtClean="0"/>
              <a:t> 2025</a:t>
            </a:r>
          </a:p>
          <a:p>
            <a:pPr marL="285750" indent="-285750">
              <a:spcBef>
                <a:spcPts val="538"/>
              </a:spcBef>
              <a:spcAft>
                <a:spcPts val="538"/>
              </a:spcAft>
              <a:buFont typeface="Wingdings" panose="05000000000000000000" pitchFamily="2" charset="2"/>
              <a:buChar char="Ø"/>
            </a:pPr>
            <a:r>
              <a:rPr lang="es-ES" sz="2400" dirty="0" smtClean="0"/>
              <a:t>APARDO </a:t>
            </a:r>
            <a:r>
              <a:rPr lang="es-ES" sz="2400" dirty="0" err="1" smtClean="0"/>
              <a:t>invited</a:t>
            </a:r>
            <a:r>
              <a:rPr lang="es-ES" sz="2400" dirty="0" smtClean="0"/>
              <a:t> to </a:t>
            </a:r>
            <a:r>
              <a:rPr lang="es-ES" sz="2400" dirty="0" err="1" smtClean="0"/>
              <a:t>partner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network</a:t>
            </a:r>
            <a:r>
              <a:rPr lang="es-ES" sz="2400" dirty="0" smtClean="0"/>
              <a:t> in </a:t>
            </a:r>
            <a:r>
              <a:rPr lang="es-ES" sz="2400" dirty="0" err="1" smtClean="0"/>
              <a:t>rolling</a:t>
            </a:r>
            <a:r>
              <a:rPr lang="es-ES" sz="2400" dirty="0" smtClean="0"/>
              <a:t> </a:t>
            </a:r>
            <a:r>
              <a:rPr lang="es-ES" sz="2400" dirty="0" err="1" smtClean="0"/>
              <a:t>out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action</a:t>
            </a:r>
            <a:r>
              <a:rPr lang="es-ES" sz="2400" dirty="0" smtClean="0"/>
              <a:t> plan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755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>
            <a:extLst>
              <a:ext uri="{FF2B5EF4-FFF2-40B4-BE49-F238E27FC236}">
                <a16:creationId xmlns:a16="http://schemas.microsoft.com/office/drawing/2014/main" id="{7252CAA3-1621-48C7-BC41-696A994E7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1" y="1236506"/>
            <a:ext cx="6650474" cy="396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353B02-D8A4-46EC-9C67-1702AE938862}"/>
              </a:ext>
            </a:extLst>
          </p:cNvPr>
          <p:cNvSpPr txBox="1"/>
          <p:nvPr/>
        </p:nvSpPr>
        <p:spPr>
          <a:xfrm>
            <a:off x="86847" y="1314835"/>
            <a:ext cx="2070406" cy="445691"/>
          </a:xfrm>
          <a:prstGeom prst="rect">
            <a:avLst/>
          </a:prstGeom>
          <a:solidFill>
            <a:srgbClr val="007CC5">
              <a:lumMod val="20000"/>
              <a:lumOff val="80000"/>
            </a:srgbClr>
          </a:solidFill>
          <a:ln>
            <a:solidFill>
              <a:srgbClr val="737C87">
                <a:lumMod val="20000"/>
                <a:lumOff val="80000"/>
              </a:srgb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20541">
              <a:defRPr/>
            </a:pPr>
            <a:r>
              <a:rPr lang="es-ES" sz="1400" b="1" kern="0" dirty="0" smtClean="0">
                <a:solidFill>
                  <a:srgbClr val="2F2B2C"/>
                </a:solidFill>
                <a:latin typeface="Arial" panose="020B0604020202020204"/>
              </a:rPr>
              <a:t>21 </a:t>
            </a:r>
            <a:r>
              <a:rPr lang="es-ES" sz="1400" b="1" kern="0" dirty="0" err="1">
                <a:solidFill>
                  <a:srgbClr val="2F2B2C"/>
                </a:solidFill>
                <a:latin typeface="Arial" panose="020B0604020202020204"/>
              </a:rPr>
              <a:t>Member</a:t>
            </a:r>
            <a:r>
              <a:rPr lang="es-ES" sz="1400" b="1" kern="0" dirty="0">
                <a:solidFill>
                  <a:srgbClr val="2F2B2C"/>
                </a:solidFill>
                <a:latin typeface="Arial" panose="020B0604020202020204"/>
              </a:rPr>
              <a:t> </a:t>
            </a:r>
            <a:r>
              <a:rPr lang="es-ES" sz="1400" b="1" kern="0" dirty="0" err="1">
                <a:solidFill>
                  <a:srgbClr val="2F2B2C"/>
                </a:solidFill>
                <a:latin typeface="Arial" panose="020B0604020202020204"/>
              </a:rPr>
              <a:t>Countries</a:t>
            </a:r>
            <a:endParaRPr lang="es-ES" sz="1400" b="1" kern="0" dirty="0">
              <a:solidFill>
                <a:srgbClr val="2F2B2C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FA477A-EA87-419C-A375-702970E73882}"/>
              </a:ext>
            </a:extLst>
          </p:cNvPr>
          <p:cNvSpPr txBox="1"/>
          <p:nvPr/>
        </p:nvSpPr>
        <p:spPr>
          <a:xfrm>
            <a:off x="43423" y="2466793"/>
            <a:ext cx="2157253" cy="874059"/>
          </a:xfrm>
          <a:prstGeom prst="rect">
            <a:avLst/>
          </a:prstGeom>
          <a:solidFill>
            <a:srgbClr val="007CC5">
              <a:lumMod val="20000"/>
              <a:lumOff val="80000"/>
            </a:srgbClr>
          </a:solidFill>
          <a:ln>
            <a:solidFill>
              <a:srgbClr val="737C87">
                <a:lumMod val="20000"/>
                <a:lumOff val="80000"/>
              </a:srgb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20541">
              <a:defRPr/>
            </a:pPr>
            <a:r>
              <a:rPr lang="es-ES" sz="1400" b="1" kern="0" dirty="0" err="1" smtClean="0">
                <a:solidFill>
                  <a:srgbClr val="2F2B2C"/>
                </a:solidFill>
                <a:latin typeface="Arial" panose="020B0604020202020204"/>
              </a:rPr>
              <a:t>Facilitates</a:t>
            </a:r>
            <a:r>
              <a:rPr lang="es-ES" sz="1400" b="1" kern="0" dirty="0" smtClean="0">
                <a:solidFill>
                  <a:srgbClr val="2F2B2C"/>
                </a:solidFill>
                <a:latin typeface="Arial" panose="020B0604020202020204"/>
              </a:rPr>
              <a:t> </a:t>
            </a:r>
            <a:r>
              <a:rPr lang="es-ES" sz="1400" b="1" kern="0" dirty="0" err="1">
                <a:solidFill>
                  <a:srgbClr val="2F2B2C"/>
                </a:solidFill>
                <a:latin typeface="Arial" panose="020B0604020202020204"/>
              </a:rPr>
              <a:t>economic</a:t>
            </a:r>
            <a:r>
              <a:rPr lang="es-ES" sz="1400" b="1" kern="0" dirty="0">
                <a:solidFill>
                  <a:srgbClr val="2F2B2C"/>
                </a:solidFill>
                <a:latin typeface="Arial" panose="020B0604020202020204"/>
              </a:rPr>
              <a:t> </a:t>
            </a:r>
            <a:r>
              <a:rPr lang="es-ES" sz="1400" b="1" kern="0" dirty="0" err="1">
                <a:solidFill>
                  <a:srgbClr val="2F2B2C"/>
                </a:solidFill>
                <a:latin typeface="Arial" panose="020B0604020202020204"/>
              </a:rPr>
              <a:t>growth</a:t>
            </a:r>
            <a:r>
              <a:rPr lang="es-ES" sz="1400" b="1" kern="0" dirty="0">
                <a:solidFill>
                  <a:srgbClr val="2F2B2C"/>
                </a:solidFill>
                <a:latin typeface="Arial" panose="020B0604020202020204"/>
              </a:rPr>
              <a:t> in </a:t>
            </a:r>
            <a:r>
              <a:rPr lang="es-ES" sz="1400" b="1" kern="0" dirty="0" err="1">
                <a:solidFill>
                  <a:srgbClr val="2F2B2C"/>
                </a:solidFill>
                <a:latin typeface="Arial" panose="020B0604020202020204"/>
              </a:rPr>
              <a:t>region</a:t>
            </a:r>
            <a:endParaRPr lang="es-ES" sz="1400" b="1" kern="0" dirty="0">
              <a:solidFill>
                <a:srgbClr val="2F2B2C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DFB466-B0A1-450C-9CBA-77019A06FE5B}"/>
              </a:ext>
            </a:extLst>
          </p:cNvPr>
          <p:cNvSpPr txBox="1"/>
          <p:nvPr/>
        </p:nvSpPr>
        <p:spPr>
          <a:xfrm>
            <a:off x="86847" y="1893235"/>
            <a:ext cx="2070406" cy="445691"/>
          </a:xfrm>
          <a:prstGeom prst="rect">
            <a:avLst/>
          </a:prstGeom>
          <a:solidFill>
            <a:srgbClr val="007CC5">
              <a:lumMod val="20000"/>
              <a:lumOff val="80000"/>
            </a:srgbClr>
          </a:solidFill>
          <a:ln>
            <a:solidFill>
              <a:srgbClr val="737C87">
                <a:lumMod val="20000"/>
                <a:lumOff val="80000"/>
              </a:srgb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20541">
              <a:defRPr/>
            </a:pPr>
            <a:r>
              <a:rPr lang="en-US" sz="1400" b="1" kern="0" dirty="0" smtClean="0">
                <a:solidFill>
                  <a:srgbClr val="2F2B2C"/>
                </a:solidFill>
                <a:latin typeface="Arial" panose="020B0604020202020204"/>
              </a:rPr>
              <a:t>2.8 </a:t>
            </a:r>
            <a:r>
              <a:rPr lang="en-US" sz="1400" b="1" kern="0" dirty="0">
                <a:solidFill>
                  <a:srgbClr val="2F2B2C"/>
                </a:solidFill>
                <a:latin typeface="Arial" panose="020B0604020202020204"/>
              </a:rPr>
              <a:t>billion people</a:t>
            </a:r>
            <a:endParaRPr lang="en-AU" sz="1400" b="1" kern="0" dirty="0">
              <a:solidFill>
                <a:srgbClr val="2F2B2C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17BE14-56EC-4CDA-8C6F-4A015874D88E}"/>
              </a:ext>
            </a:extLst>
          </p:cNvPr>
          <p:cNvSpPr txBox="1"/>
          <p:nvPr/>
        </p:nvSpPr>
        <p:spPr>
          <a:xfrm>
            <a:off x="65769" y="3394959"/>
            <a:ext cx="2070405" cy="778909"/>
          </a:xfrm>
          <a:prstGeom prst="rect">
            <a:avLst/>
          </a:prstGeom>
          <a:solidFill>
            <a:srgbClr val="007CC5">
              <a:lumMod val="20000"/>
              <a:lumOff val="80000"/>
            </a:srgbClr>
          </a:solidFill>
          <a:ln>
            <a:solidFill>
              <a:srgbClr val="737C87">
                <a:lumMod val="20000"/>
                <a:lumOff val="80000"/>
              </a:srgb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20541">
              <a:defRPr/>
            </a:pPr>
            <a:r>
              <a:rPr lang="en-US" sz="1400" b="1" kern="0" dirty="0" smtClean="0">
                <a:solidFill>
                  <a:srgbClr val="2F2B2C"/>
                </a:solidFill>
                <a:latin typeface="Arial" panose="020B0604020202020204"/>
              </a:rPr>
              <a:t>59</a:t>
            </a:r>
            <a:r>
              <a:rPr lang="en-US" sz="1400" b="1" kern="0" dirty="0">
                <a:solidFill>
                  <a:srgbClr val="2F2B2C"/>
                </a:solidFill>
                <a:latin typeface="Arial" panose="020B0604020202020204"/>
              </a:rPr>
              <a:t>% of the worlds  GDP</a:t>
            </a:r>
            <a:endParaRPr lang="en-AU" sz="1400" b="1" kern="0" dirty="0">
              <a:solidFill>
                <a:srgbClr val="2F2B2C"/>
              </a:solidFill>
              <a:latin typeface="Arial" panose="020B0604020202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E416BB-6DBB-4004-BFB2-0A90ED573EBA}"/>
              </a:ext>
            </a:extLst>
          </p:cNvPr>
          <p:cNvSpPr txBox="1"/>
          <p:nvPr/>
        </p:nvSpPr>
        <p:spPr>
          <a:xfrm>
            <a:off x="86847" y="4260302"/>
            <a:ext cx="2070406" cy="916815"/>
          </a:xfrm>
          <a:prstGeom prst="rect">
            <a:avLst/>
          </a:prstGeom>
          <a:solidFill>
            <a:srgbClr val="007CC5">
              <a:lumMod val="20000"/>
              <a:lumOff val="80000"/>
            </a:srgbClr>
          </a:solidFill>
          <a:ln>
            <a:solidFill>
              <a:srgbClr val="737C87">
                <a:lumMod val="20000"/>
                <a:lumOff val="80000"/>
              </a:srgbClr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20541">
              <a:defRPr/>
            </a:pPr>
            <a:r>
              <a:rPr lang="en-US" sz="1400" b="1" kern="0" dirty="0" smtClean="0">
                <a:solidFill>
                  <a:srgbClr val="2F2B2C"/>
                </a:solidFill>
                <a:latin typeface="Arial" panose="020B0604020202020204"/>
              </a:rPr>
              <a:t>Responsible </a:t>
            </a:r>
            <a:r>
              <a:rPr lang="en-US" sz="1400" b="1" kern="0" dirty="0">
                <a:solidFill>
                  <a:srgbClr val="2F2B2C"/>
                </a:solidFill>
                <a:latin typeface="Arial" panose="020B0604020202020204"/>
              </a:rPr>
              <a:t>for 49% of world trade</a:t>
            </a:r>
            <a:endParaRPr lang="en-AU" sz="1400" b="1" kern="0" dirty="0">
              <a:solidFill>
                <a:srgbClr val="2F2B2C"/>
              </a:solidFill>
              <a:latin typeface="Arial" panose="020B0604020202020204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9DD6C8C-D3C3-419C-A803-E0D827913205}"/>
              </a:ext>
            </a:extLst>
          </p:cNvPr>
          <p:cNvSpPr txBox="1">
            <a:spLocks/>
          </p:cNvSpPr>
          <p:nvPr/>
        </p:nvSpPr>
        <p:spPr>
          <a:xfrm>
            <a:off x="623459" y="168088"/>
            <a:ext cx="7325590" cy="907677"/>
          </a:xfrm>
          <a:prstGeom prst="rect">
            <a:avLst/>
          </a:prstGeom>
        </p:spPr>
        <p:txBody>
          <a:bodyPr lIns="82058" tIns="41029" rIns="82058" bIns="41029"/>
          <a:lstStyle>
            <a:lvl1pPr algn="ctr" defTabSz="1018824" rtl="0" eaLnBrk="1" latinLnBrk="0" hangingPunct="1">
              <a:spcBef>
                <a:spcPct val="0"/>
              </a:spcBef>
              <a:buNone/>
              <a:defRPr sz="49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3600" dirty="0">
                <a:solidFill>
                  <a:schemeClr val="tx1"/>
                </a:solidFill>
              </a:rPr>
              <a:t>Asia-Pacific Economic </a:t>
            </a:r>
            <a:r>
              <a:rPr lang="en-SG" sz="3600" dirty="0" smtClean="0">
                <a:solidFill>
                  <a:schemeClr val="tx1"/>
                </a:solidFill>
              </a:rPr>
              <a:t>Cooperation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7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25700" y="292100"/>
            <a:ext cx="5930900" cy="8509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Towards 2025</a:t>
            </a:r>
            <a:endParaRPr lang="en-US" dirty="0"/>
          </a:p>
        </p:txBody>
      </p:sp>
      <p:pic>
        <p:nvPicPr>
          <p:cNvPr id="4" name="Picture 3" descr="APARDO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292100"/>
            <a:ext cx="3107630" cy="714756"/>
          </a:xfrm>
          <a:prstGeom prst="rect">
            <a:avLst/>
          </a:prstGeom>
        </p:spPr>
      </p:pic>
      <p:pic>
        <p:nvPicPr>
          <p:cNvPr id="5" name="Picture 4" descr="Screen Shot 2018-11-20 at 10.12.4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64" y="1279712"/>
            <a:ext cx="2334284" cy="2933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8248" y="1279712"/>
            <a:ext cx="6489699" cy="162174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APEC RARE DISEASE ACTION PLAN FRAMEWORK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2.1 Vision 2025</a:t>
            </a:r>
          </a:p>
          <a:p>
            <a:r>
              <a:rPr lang="en-US" sz="2000" dirty="0">
                <a:latin typeface="Times New Roman"/>
                <a:cs typeface="Times New Roman"/>
              </a:rPr>
              <a:t>EC member economies will aim to improve the economic and social inclusion of all those affected by rare diseases by addressing barriers to healthcare and social welfare services.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8248" y="3040530"/>
            <a:ext cx="6489699" cy="2237295"/>
          </a:xfrm>
          <a:prstGeom prst="rect">
            <a:avLst/>
          </a:prstGeom>
          <a:noFill/>
          <a:ln>
            <a:solidFill>
              <a:srgbClr val="558ED5"/>
            </a:solidFill>
          </a:ln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2.2 Objectives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1. Facilitate greater alignment of domestic policies and regulations;</a:t>
            </a:r>
          </a:p>
          <a:p>
            <a:r>
              <a:rPr lang="en-US" sz="2000" dirty="0">
                <a:latin typeface="Times New Roman"/>
                <a:cs typeface="Times New Roman"/>
              </a:rPr>
              <a:t>2. Support urgent implementation of proven best practices; </a:t>
            </a:r>
          </a:p>
          <a:p>
            <a:r>
              <a:rPr lang="en-US" sz="2000" dirty="0">
                <a:latin typeface="Times New Roman"/>
                <a:cs typeface="Times New Roman"/>
              </a:rPr>
              <a:t>3. Promote </a:t>
            </a:r>
            <a:r>
              <a:rPr lang="en-US" sz="2000" dirty="0" err="1">
                <a:latin typeface="Times New Roman"/>
                <a:cs typeface="Times New Roman"/>
              </a:rPr>
              <a:t>multisectoral</a:t>
            </a:r>
            <a:r>
              <a:rPr lang="en-US" sz="2000" dirty="0">
                <a:latin typeface="Times New Roman"/>
                <a:cs typeface="Times New Roman"/>
              </a:rPr>
              <a:t> collaborations and patient partnership</a:t>
            </a: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300" y="5553563"/>
            <a:ext cx="8483600" cy="8308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200" b="1" dirty="0" smtClean="0"/>
              <a:t>APARDO will align with the Vision and Objectives of the APEC Rare Disease Action Plan </a:t>
            </a:r>
          </a:p>
        </p:txBody>
      </p:sp>
    </p:spTree>
    <p:extLst>
      <p:ext uri="{BB962C8B-B14F-4D97-AF65-F5344CB8AC3E}">
        <p14:creationId xmlns:p14="http://schemas.microsoft.com/office/powerpoint/2010/main" val="180372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598</Words>
  <Application>Microsoft Office PowerPoint</Application>
  <PresentationFormat>On-screen Show (4:3)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Mangal</vt:lpstr>
      <vt:lpstr>Times New Roman</vt:lpstr>
      <vt:lpstr>Wingdings</vt:lpstr>
      <vt:lpstr>Office Theme</vt:lpstr>
      <vt:lpstr>APARDO -Who we are and What we Do</vt:lpstr>
      <vt:lpstr>Background</vt:lpstr>
      <vt:lpstr>Origins: Steering Committee Meeting</vt:lpstr>
      <vt:lpstr>PowerPoint Presentation</vt:lpstr>
      <vt:lpstr>2019 APARDO  Board of Directors</vt:lpstr>
      <vt:lpstr>APARDO Members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APARDO -Who we are and What we Do</dc:title>
  <dc:creator>Grace Poon</dc:creator>
  <cp:lastModifiedBy>Paloma Tejada</cp:lastModifiedBy>
  <cp:revision>21</cp:revision>
  <dcterms:created xsi:type="dcterms:W3CDTF">2019-02-15T10:08:59Z</dcterms:created>
  <dcterms:modified xsi:type="dcterms:W3CDTF">2019-02-20T17:05:57Z</dcterms:modified>
</cp:coreProperties>
</file>