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3" r:id="rId2"/>
  </p:sldMasterIdLst>
  <p:notesMasterIdLst>
    <p:notesMasterId r:id="rId3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Lst>
  <p:sldSz cx="9144000" cy="6858000" type="screen4x3"/>
  <p:notesSz cx="6858000" cy="9144000"/>
  <p:embeddedFontLst>
    <p:embeddedFont>
      <p:font typeface="Bookman Old Style" panose="02050604050505020204" pitchFamily="18" charset="0"/>
      <p:regular r:id="rId35"/>
      <p:bold r:id="rId36"/>
      <p:italic r:id="rId37"/>
      <p:boldItalic r:id="rId38"/>
    </p:embeddedFont>
    <p:embeddedFont>
      <p:font typeface="Cabin" panose="020B0604020202020204" charset="0"/>
      <p:regular r:id="rId39"/>
      <p:bold r:id="rId40"/>
      <p:italic r:id="rId41"/>
      <p:boldItalic r:id="rId42"/>
    </p:embeddedFont>
    <p:embeddedFont>
      <p:font typeface="Ubuntu" panose="020B0604020202020204" charset="0"/>
      <p:regular r:id="rId43"/>
      <p:bold r:id="rId44"/>
      <p:italic r:id="rId45"/>
      <p:boldItalic r:id="rId46"/>
    </p:embeddedFont>
    <p:embeddedFont>
      <p:font typeface="Corbel" panose="020B0503020204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Comic Sans MS" panose="030F0702030302020204" pitchFamily="66" charset="0"/>
      <p:regular r:id="rId55"/>
      <p:bold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113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rgbClr val="000000"/>
              </a:solidFill>
              <a:latin typeface="Comic Sans MS"/>
              <a:ea typeface="Comic Sans MS"/>
              <a:cs typeface="Comic Sans MS"/>
              <a:sym typeface="Comic Sans MS"/>
            </a:endParaRPr>
          </a:p>
        </p:txBody>
      </p:sp>
      <p:sp>
        <p:nvSpPr>
          <p:cNvPr id="4" name="Google Shape;4;n"/>
          <p:cNvSpPr/>
          <p:nvPr/>
        </p:nvSpPr>
        <p:spPr>
          <a:xfrm>
            <a:off x="0" y="0"/>
            <a:ext cx="6858000" cy="9144000"/>
          </a:xfrm>
          <a:prstGeom prst="roundRect">
            <a:avLst>
              <a:gd name="adj" fmla="val 5"/>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rgbClr val="000000"/>
              </a:solidFill>
              <a:latin typeface="Comic Sans MS"/>
              <a:ea typeface="Comic Sans MS"/>
              <a:cs typeface="Comic Sans MS"/>
              <a:sym typeface="Comic Sans MS"/>
            </a:endParaRPr>
          </a:p>
        </p:txBody>
      </p:sp>
      <p:sp>
        <p:nvSpPr>
          <p:cNvPr id="5" name="Google Shape;5;n"/>
          <p:cNvSpPr txBox="1"/>
          <p:nvPr/>
        </p:nvSpPr>
        <p:spPr>
          <a:xfrm>
            <a:off x="0" y="0"/>
            <a:ext cx="2971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rgbClr val="000000"/>
              </a:solidFill>
              <a:latin typeface="Comic Sans MS"/>
              <a:ea typeface="Comic Sans MS"/>
              <a:cs typeface="Comic Sans MS"/>
              <a:sym typeface="Comic Sans MS"/>
            </a:endParaRPr>
          </a:p>
        </p:txBody>
      </p:sp>
      <p:sp>
        <p:nvSpPr>
          <p:cNvPr id="6" name="Google Shape;6;n"/>
          <p:cNvSpPr txBox="1"/>
          <p:nvPr/>
        </p:nvSpPr>
        <p:spPr>
          <a:xfrm>
            <a:off x="3884612" y="0"/>
            <a:ext cx="2971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rgbClr val="000000"/>
              </a:solidFill>
              <a:latin typeface="Comic Sans MS"/>
              <a:ea typeface="Comic Sans MS"/>
              <a:cs typeface="Comic Sans MS"/>
              <a:sym typeface="Comic Sans MS"/>
            </a:endParaRPr>
          </a:p>
        </p:txBody>
      </p:sp>
      <p:sp>
        <p:nvSpPr>
          <p:cNvPr id="7" name="Google Shape;7;n"/>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 name="Google Shape;8;n"/>
          <p:cNvSpPr txBox="1">
            <a:spLocks noGrp="1"/>
          </p:cNvSpPr>
          <p:nvPr>
            <p:ph type="body" idx="1"/>
          </p:nvPr>
        </p:nvSpPr>
        <p:spPr>
          <a:xfrm>
            <a:off x="685800" y="4343400"/>
            <a:ext cx="5483225" cy="411162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9" name="Google Shape;9;n"/>
          <p:cNvSpPr txBox="1"/>
          <p:nvPr/>
        </p:nvSpPr>
        <p:spPr>
          <a:xfrm>
            <a:off x="0" y="8685212"/>
            <a:ext cx="297180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rgbClr val="000000"/>
              </a:solidFill>
              <a:latin typeface="Comic Sans MS"/>
              <a:ea typeface="Comic Sans MS"/>
              <a:cs typeface="Comic Sans MS"/>
              <a:sym typeface="Comic Sans MS"/>
            </a:endParaRPr>
          </a:p>
        </p:txBody>
      </p:sp>
      <p:sp>
        <p:nvSpPr>
          <p:cNvPr id="10" name="Google Shape;10;n"/>
          <p:cNvSpPr txBox="1">
            <a:spLocks noGrp="1"/>
          </p:cNvSpPr>
          <p:nvPr>
            <p:ph type="sldNum" idx="12"/>
          </p:nvPr>
        </p:nvSpPr>
        <p:spPr>
          <a:xfrm>
            <a:off x="3884612" y="8685212"/>
            <a:ext cx="2968625" cy="454025"/>
          </a:xfrm>
          <a:prstGeom prst="rect">
            <a:avLst/>
          </a:prstGeom>
          <a:noFill/>
          <a:ln>
            <a:noFill/>
          </a:ln>
        </p:spPr>
        <p:txBody>
          <a:bodyPr spcFirstLastPara="1" wrap="square" lIns="90000" tIns="46800" rIns="90000" bIns="468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fa4587d67_0_20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fa4587d67_0_207: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 name="Google Shape;86;g4fa4587d67_0_207: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4fa4587d67_0_37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4fa4587d67_0_378: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g4fa4587d67_0_378: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fa4587d67_0_25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fa4587d67_0_252: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4fa4587d67_0_252: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4fa4587d67_0_25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4fa4587d67_0_258: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5" name="Google Shape;175;g4fa4587d67_0_258: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12</a:t>
            </a:fld>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4fa4587d67_0_29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4fa4587d67_0_290: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4fa4587d67_0_290: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sz="14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fa4587d67_0_32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fa4587d67_0_323: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g4fa4587d67_0_323: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4fa4587d67_0_33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4fa4587d67_0_330: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 name="Google Shape;213;g4fa4587d67_0_330: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4: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9" name="Google Shape;219;p2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4: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8: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2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4fa4587d67_0_34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4fa4587d67_0_348: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5" name="Google Shape;245;g4fa4587d67_0_348: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4fa4587d67_0_21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4fa4587d67_0_219: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 name="Google Shape;93;g4fa4587d67_0_219: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fa4587d67_0_35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4fa4587d67_0_354: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4fa4587d67_0_354: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20</a:t>
            </a:fld>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fa4587d67_0_360: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fa4587d67_0_360: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4fa4587d67_0_360: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21</a:t>
            </a:fld>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fa4587d67_0_36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fa4587d67_0_366: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g4fa4587d67_0_366: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22</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4fa4587d67_0_127:notes"/>
          <p:cNvSpPr txBox="1">
            <a:spLocks noGrp="1"/>
          </p:cNvSpPr>
          <p:nvPr>
            <p:ph type="body" idx="1"/>
          </p:nvPr>
        </p:nvSpPr>
        <p:spPr>
          <a:xfrm>
            <a:off x="685801" y="4343407"/>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4fa4587d67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fa4587d67_0_133:notes"/>
          <p:cNvSpPr txBox="1">
            <a:spLocks noGrp="1"/>
          </p:cNvSpPr>
          <p:nvPr>
            <p:ph type="body" idx="1"/>
          </p:nvPr>
        </p:nvSpPr>
        <p:spPr>
          <a:xfrm>
            <a:off x="685801" y="4343407"/>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4fa4587d67_0_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7: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fa4587d67_0_38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fa4587d67_0_387: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1" name="Google Shape;311;g4fa4587d67_0_387: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26</a:t>
            </a:fld>
            <a:endParaRPr sz="1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fa4587d67_0_40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4fa4587d67_0_401: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6" name="Google Shape;326;g4fa4587d67_0_401: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None/>
            </a:pPr>
            <a:fld id="{00000000-1234-1234-1234-123412341234}" type="slidenum">
              <a:rPr lang="en-US"/>
              <a:t>27</a:t>
            </a:fld>
            <a:endParaRPr sz="14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fa4587d67_0_422: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fa4587d67_0_422: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g4fa4587d67_0_422: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28</a:t>
            </a:fld>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4fa4587d67_0_43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4fa4587d67_0_434: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g4fa4587d67_0_434: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29</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9: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p9: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56: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6" name="Google Shape;366;p56: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57: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3" name="Google Shape;373;p5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p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8: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3:notes"/>
          <p:cNvSpPr txBox="1">
            <a:spLocks noGrp="1"/>
          </p:cNvSpPr>
          <p:nvPr>
            <p:ph type="body" idx="1"/>
          </p:nvPr>
        </p:nvSpPr>
        <p:spPr>
          <a:xfrm>
            <a:off x="685800" y="4343400"/>
            <a:ext cx="5483225" cy="41116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13: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fa4587d67_0_231: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fa4587d67_0_231: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g4fa4587d67_0_231: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fa4587d67_0_237: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fa4587d67_0_237: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4fa4587d67_0_237: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4fa4587d67_0_244:notes"/>
          <p:cNvSpPr>
            <a:spLocks noGrp="1" noRot="1" noChangeAspect="1"/>
          </p:cNvSpPr>
          <p:nvPr>
            <p:ph type="sldImg" idx="2"/>
          </p:nvPr>
        </p:nvSpPr>
        <p:spPr>
          <a:xfrm>
            <a:off x="1143000" y="685800"/>
            <a:ext cx="4568825" cy="34258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4fa4587d67_0_244:notes"/>
          <p:cNvSpPr txBox="1">
            <a:spLocks noGrp="1"/>
          </p:cNvSpPr>
          <p:nvPr>
            <p:ph type="body" idx="1"/>
          </p:nvPr>
        </p:nvSpPr>
        <p:spPr>
          <a:xfrm>
            <a:off x="685800" y="4343400"/>
            <a:ext cx="5483100" cy="41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g4fa4587d67_0_244:notes"/>
          <p:cNvSpPr txBox="1">
            <a:spLocks noGrp="1"/>
          </p:cNvSpPr>
          <p:nvPr>
            <p:ph type="sldNum" idx="12"/>
          </p:nvPr>
        </p:nvSpPr>
        <p:spPr>
          <a:xfrm>
            <a:off x="3884612" y="8685212"/>
            <a:ext cx="2968500" cy="453900"/>
          </a:xfrm>
          <a:prstGeom prst="rect">
            <a:avLst/>
          </a:prstGeom>
        </p:spPr>
        <p:txBody>
          <a:bodyPr spcFirstLastPara="1" wrap="square" lIns="90000" tIns="46800" rIns="90000" bIns="468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2"/>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21" name="Google Shape;21;p2"/>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lstStyle>
            <a:lvl1pPr marL="457200" marR="0" lvl="0" indent="-228600" algn="l" rtl="0">
              <a:spcBef>
                <a:spcPts val="6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1pPr>
            <a:lvl2pPr marL="914400" marR="0" lvl="1" indent="-228600" algn="l" rtl="0">
              <a:spcBef>
                <a:spcPts val="500"/>
              </a:spcBef>
              <a:spcAft>
                <a:spcPts val="0"/>
              </a:spcAft>
              <a:buClr>
                <a:srgbClr val="000000"/>
              </a:buClr>
              <a:buSzPts val="1800"/>
              <a:buFont typeface="Times New Roman"/>
              <a:buNone/>
              <a:defRPr sz="18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Clr>
                <a:srgbClr val="000000"/>
              </a:buClr>
              <a:buSzPts val="1600"/>
              <a:buFont typeface="Times New Roman"/>
              <a:buNone/>
              <a:defRPr sz="16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Clr>
                <a:srgbClr val="000000"/>
              </a:buClr>
              <a:buSzPts val="1400"/>
              <a:buFont typeface="Times New Roman"/>
              <a:buNone/>
              <a:defRPr sz="1400" b="0" i="0" u="none" strike="noStrike" cap="none">
                <a:solidFill>
                  <a:srgbClr val="000000"/>
                </a:solidFill>
                <a:latin typeface="Cabin"/>
                <a:ea typeface="Cabin"/>
                <a:cs typeface="Cabin"/>
                <a:sym typeface="Cabin"/>
              </a:defRPr>
            </a:lvl9pPr>
          </a:lstStyle>
          <a:p>
            <a:endParaRPr/>
          </a:p>
        </p:txBody>
      </p:sp>
      <p:sp>
        <p:nvSpPr>
          <p:cNvPr id="22" name="Google Shape;22;p2"/>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55" name="Google Shape;55;p11"/>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32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8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4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20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20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20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20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20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2000" b="0" i="0" u="none" strike="noStrike" cap="none">
                <a:solidFill>
                  <a:srgbClr val="000000"/>
                </a:solidFill>
                <a:latin typeface="Cabin"/>
                <a:ea typeface="Cabin"/>
                <a:cs typeface="Cabin"/>
                <a:sym typeface="Cabin"/>
              </a:defRPr>
            </a:lvl9pPr>
          </a:lstStyle>
          <a:p>
            <a:endParaRPr/>
          </a:p>
        </p:txBody>
      </p:sp>
      <p:sp>
        <p:nvSpPr>
          <p:cNvPr id="56" name="Google Shape;56;p11"/>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Clr>
                <a:srgbClr val="000000"/>
              </a:buClr>
              <a:buSzPts val="1400"/>
              <a:buFont typeface="Times New Roman"/>
              <a:buNone/>
              <a:defRPr sz="1400">
                <a:solidFill>
                  <a:srgbClr val="000000"/>
                </a:solidFill>
                <a:latin typeface="Cabin"/>
                <a:ea typeface="Cabin"/>
                <a:cs typeface="Cabin"/>
                <a:sym typeface="Cabin"/>
              </a:defRPr>
            </a:lvl1pPr>
            <a:lvl2pPr marL="914400" marR="0" lvl="1" indent="-228600" algn="l" rtl="0">
              <a:spcBef>
                <a:spcPts val="500"/>
              </a:spcBef>
              <a:spcAft>
                <a:spcPts val="0"/>
              </a:spcAft>
              <a:buClr>
                <a:srgbClr val="000000"/>
              </a:buClr>
              <a:buSzPts val="1200"/>
              <a:buFont typeface="Times New Roman"/>
              <a:buNone/>
              <a:defRPr sz="12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Clr>
                <a:srgbClr val="000000"/>
              </a:buClr>
              <a:buSzPts val="1000"/>
              <a:buFont typeface="Times New Roman"/>
              <a:buNone/>
              <a:defRPr sz="1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9pPr>
          </a:lstStyle>
          <a:p>
            <a:endParaRPr/>
          </a:p>
        </p:txBody>
      </p:sp>
      <p:sp>
        <p:nvSpPr>
          <p:cNvPr id="57" name="Google Shape;57;p11"/>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60" name="Google Shape;60;p12"/>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lstStyle>
            <a:lvl1pPr marL="457200" marR="0" lvl="0" indent="-228600" algn="l" rtl="0">
              <a:spcBef>
                <a:spcPts val="600"/>
              </a:spcBef>
              <a:spcAft>
                <a:spcPts val="0"/>
              </a:spcAft>
              <a:buClr>
                <a:srgbClr val="000000"/>
              </a:buClr>
              <a:buSzPts val="2400"/>
              <a:buFont typeface="Times New Roman"/>
              <a:buNone/>
              <a:defRPr sz="2400" b="1">
                <a:solidFill>
                  <a:srgbClr val="000000"/>
                </a:solidFill>
                <a:latin typeface="Cabin"/>
                <a:ea typeface="Cabin"/>
                <a:cs typeface="Cabin"/>
                <a:sym typeface="Cabin"/>
              </a:defRPr>
            </a:lvl1pPr>
            <a:lvl2pPr marL="914400" marR="0" lvl="1" indent="-228600" algn="l" rtl="0">
              <a:spcBef>
                <a:spcPts val="500"/>
              </a:spcBef>
              <a:spcAft>
                <a:spcPts val="0"/>
              </a:spcAft>
              <a:buClr>
                <a:srgbClr val="000000"/>
              </a:buClr>
              <a:buSzPts val="2000"/>
              <a:buFont typeface="Times New Roman"/>
              <a:buNone/>
              <a:defRPr sz="2000" b="1"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Clr>
                <a:srgbClr val="000000"/>
              </a:buClr>
              <a:buSzPts val="1800"/>
              <a:buFont typeface="Times New Roman"/>
              <a:buNone/>
              <a:defRPr sz="1800" b="1"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9pPr>
          </a:lstStyle>
          <a:p>
            <a:endParaRPr/>
          </a:p>
        </p:txBody>
      </p:sp>
      <p:sp>
        <p:nvSpPr>
          <p:cNvPr id="61" name="Google Shape;61;p12"/>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4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0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18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6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62" name="Google Shape;62;p12"/>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lstStyle>
            <a:lvl1pPr marL="457200" marR="0" lvl="0" indent="-228600" algn="l" rtl="0">
              <a:spcBef>
                <a:spcPts val="600"/>
              </a:spcBef>
              <a:spcAft>
                <a:spcPts val="0"/>
              </a:spcAft>
              <a:buClr>
                <a:srgbClr val="000000"/>
              </a:buClr>
              <a:buSzPts val="2400"/>
              <a:buFont typeface="Times New Roman"/>
              <a:buNone/>
              <a:defRPr sz="2400" b="1">
                <a:solidFill>
                  <a:srgbClr val="000000"/>
                </a:solidFill>
                <a:latin typeface="Cabin"/>
                <a:ea typeface="Cabin"/>
                <a:cs typeface="Cabin"/>
                <a:sym typeface="Cabin"/>
              </a:defRPr>
            </a:lvl1pPr>
            <a:lvl2pPr marL="914400" marR="0" lvl="1" indent="-228600" algn="l" rtl="0">
              <a:spcBef>
                <a:spcPts val="500"/>
              </a:spcBef>
              <a:spcAft>
                <a:spcPts val="0"/>
              </a:spcAft>
              <a:buClr>
                <a:srgbClr val="000000"/>
              </a:buClr>
              <a:buSzPts val="2000"/>
              <a:buFont typeface="Times New Roman"/>
              <a:buNone/>
              <a:defRPr sz="2000" b="1"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Clr>
                <a:srgbClr val="000000"/>
              </a:buClr>
              <a:buSzPts val="1800"/>
              <a:buFont typeface="Times New Roman"/>
              <a:buNone/>
              <a:defRPr sz="1800" b="1"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Clr>
                <a:srgbClr val="000000"/>
              </a:buClr>
              <a:buSzPts val="1600"/>
              <a:buFont typeface="Times New Roman"/>
              <a:buNone/>
              <a:defRPr sz="1600" b="1" i="0" u="none" strike="noStrike" cap="none">
                <a:solidFill>
                  <a:srgbClr val="000000"/>
                </a:solidFill>
                <a:latin typeface="Cabin"/>
                <a:ea typeface="Cabin"/>
                <a:cs typeface="Cabin"/>
                <a:sym typeface="Cabin"/>
              </a:defRPr>
            </a:lvl9pPr>
          </a:lstStyle>
          <a:p>
            <a:endParaRPr/>
          </a:p>
        </p:txBody>
      </p:sp>
      <p:sp>
        <p:nvSpPr>
          <p:cNvPr id="63" name="Google Shape;63;p12"/>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4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0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18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6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64" name="Google Shape;64;p12"/>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exte seul">
  <p:cSld name="2_Texte seul">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1043608" y="43867"/>
            <a:ext cx="6048600" cy="96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27272"/>
              </a:buClr>
              <a:buSzPts val="3100"/>
              <a:buFont typeface="Ubuntu"/>
              <a:buNone/>
              <a:defRPr sz="3100" b="1" i="0" u="none" strike="noStrike" cap="none">
                <a:solidFill>
                  <a:srgbClr val="727272"/>
                </a:solidFill>
                <a:latin typeface="Ubuntu"/>
                <a:ea typeface="Ubuntu"/>
                <a:cs typeface="Ubuntu"/>
                <a:sym typeface="Ubuntu"/>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0" name="Google Shape;70;p14"/>
          <p:cNvSpPr txBox="1">
            <a:spLocks noGrp="1"/>
          </p:cNvSpPr>
          <p:nvPr>
            <p:ph type="body" idx="1"/>
          </p:nvPr>
        </p:nvSpPr>
        <p:spPr>
          <a:xfrm>
            <a:off x="1043608" y="1556792"/>
            <a:ext cx="6696600" cy="43926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727272"/>
              </a:buClr>
              <a:buSzPts val="2200"/>
              <a:buFont typeface="Arial"/>
              <a:buChar char="•"/>
              <a:defRPr sz="2200" b="0" i="0" u="none" strike="noStrike" cap="none">
                <a:solidFill>
                  <a:srgbClr val="727272"/>
                </a:solidFill>
                <a:latin typeface="Ubuntu"/>
                <a:ea typeface="Ubuntu"/>
                <a:cs typeface="Ubuntu"/>
                <a:sym typeface="Ubuntu"/>
              </a:defRPr>
            </a:lvl1pPr>
            <a:lvl2pPr marL="914400" marR="0" lvl="1" indent="-355600" algn="l" rtl="0">
              <a:spcBef>
                <a:spcPts val="1000"/>
              </a:spcBef>
              <a:spcAft>
                <a:spcPts val="0"/>
              </a:spcAft>
              <a:buClr>
                <a:srgbClr val="727272"/>
              </a:buClr>
              <a:buSzPts val="2000"/>
              <a:buFont typeface="Noto Sans Symbols"/>
              <a:buChar char="▪"/>
              <a:defRPr sz="2000" b="0" i="0" u="none" strike="noStrike" cap="none">
                <a:solidFill>
                  <a:srgbClr val="727272"/>
                </a:solidFill>
                <a:latin typeface="Ubuntu"/>
                <a:ea typeface="Ubuntu"/>
                <a:cs typeface="Ubuntu"/>
                <a:sym typeface="Ubuntu"/>
              </a:defRPr>
            </a:lvl2pPr>
            <a:lvl3pPr marL="1371600" marR="0" lvl="2" indent="-342900" algn="l" rtl="0">
              <a:spcBef>
                <a:spcPts val="1000"/>
              </a:spcBef>
              <a:spcAft>
                <a:spcPts val="0"/>
              </a:spcAft>
              <a:buClr>
                <a:srgbClr val="727272"/>
              </a:buClr>
              <a:buSzPts val="1800"/>
              <a:buFont typeface="Arial"/>
              <a:buChar char="•"/>
              <a:defRPr sz="1800" b="0" i="0" u="none" strike="noStrike" cap="none">
                <a:solidFill>
                  <a:srgbClr val="727272"/>
                </a:solidFill>
                <a:latin typeface="Ubuntu"/>
                <a:ea typeface="Ubuntu"/>
                <a:cs typeface="Ubuntu"/>
                <a:sym typeface="Ubuntu"/>
              </a:defRPr>
            </a:lvl3pPr>
            <a:lvl4pPr marL="1828800" marR="0" lvl="3" indent="-355600" algn="l" rtl="0">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lair-Texte">
  <p:cSld name="Clair-Texte">
    <p:spTree>
      <p:nvGrpSpPr>
        <p:cNvPr id="1" name="Shape 71"/>
        <p:cNvGrpSpPr/>
        <p:nvPr/>
      </p:nvGrpSpPr>
      <p:grpSpPr>
        <a:xfrm>
          <a:off x="0" y="0"/>
          <a:ext cx="0" cy="0"/>
          <a:chOff x="0" y="0"/>
          <a:chExt cx="0" cy="0"/>
        </a:xfrm>
      </p:grpSpPr>
      <p:sp>
        <p:nvSpPr>
          <p:cNvPr id="72" name="Google Shape;72;p15"/>
          <p:cNvSpPr txBox="1">
            <a:spLocks noGrp="1"/>
          </p:cNvSpPr>
          <p:nvPr>
            <p:ph type="body" idx="1"/>
          </p:nvPr>
        </p:nvSpPr>
        <p:spPr>
          <a:xfrm>
            <a:off x="915750" y="1825200"/>
            <a:ext cx="7886700" cy="3780000"/>
          </a:xfrm>
          <a:prstGeom prst="rect">
            <a:avLst/>
          </a:prstGeom>
          <a:noFill/>
          <a:ln>
            <a:noFill/>
          </a:ln>
        </p:spPr>
        <p:txBody>
          <a:bodyPr spcFirstLastPara="1" wrap="square" lIns="91425" tIns="45700" rIns="91425" bIns="45700" anchor="t" anchorCtr="0"/>
          <a:lstStyle>
            <a:lvl1pPr marL="457200" marR="0" lvl="0" indent="-228600" algn="l" rtl="0">
              <a:spcBef>
                <a:spcPts val="380"/>
              </a:spcBef>
              <a:spcAft>
                <a:spcPts val="0"/>
              </a:spcAft>
              <a:buClr>
                <a:schemeClr val="dk1"/>
              </a:buClr>
              <a:buSzPts val="1900"/>
              <a:buFont typeface="Arial"/>
              <a:buNone/>
              <a:defRPr sz="1900" b="0" i="0" u="none" strike="noStrike" cap="none">
                <a:solidFill>
                  <a:schemeClr val="dk1"/>
                </a:solidFill>
                <a:latin typeface="Calibri"/>
                <a:ea typeface="Calibri"/>
                <a:cs typeface="Calibri"/>
                <a:sym typeface="Calibri"/>
              </a:defRPr>
            </a:lvl1pPr>
            <a:lvl2pPr marL="914400" marR="0" lvl="1" indent="-228600" algn="l" rtl="0">
              <a:spcBef>
                <a:spcPts val="12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3" name="Google Shape;73;p15"/>
          <p:cNvSpPr txBox="1">
            <a:spLocks noGrp="1"/>
          </p:cNvSpPr>
          <p:nvPr>
            <p:ph type="title"/>
          </p:nvPr>
        </p:nvSpPr>
        <p:spPr>
          <a:xfrm>
            <a:off x="914400" y="365126"/>
            <a:ext cx="7886700" cy="13257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accent1"/>
              </a:buClr>
              <a:buSzPts val="4400"/>
              <a:buFont typeface="Calibri"/>
              <a:buNone/>
              <a:defRPr sz="4400" b="1" i="0" u="none" strike="noStrike" cap="none">
                <a:solidFill>
                  <a:schemeClr val="accen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4" name="Google Shape;74;p15"/>
          <p:cNvSpPr/>
          <p:nvPr/>
        </p:nvSpPr>
        <p:spPr>
          <a:xfrm>
            <a:off x="15500" y="5779693"/>
            <a:ext cx="9136200" cy="108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5" name="Google Shape;75;p15"/>
          <p:cNvPicPr preferRelativeResize="0"/>
          <p:nvPr/>
        </p:nvPicPr>
        <p:blipFill rotWithShape="1">
          <a:blip r:embed="rId2">
            <a:alphaModFix/>
          </a:blip>
          <a:srcRect/>
          <a:stretch/>
        </p:blipFill>
        <p:spPr>
          <a:xfrm>
            <a:off x="1080" y="0"/>
            <a:ext cx="950897" cy="6857432"/>
          </a:xfrm>
          <a:prstGeom prst="rect">
            <a:avLst/>
          </a:prstGeom>
          <a:noFill/>
          <a:ln>
            <a:noFill/>
          </a:ln>
        </p:spPr>
      </p:pic>
      <p:pic>
        <p:nvPicPr>
          <p:cNvPr id="76" name="Google Shape;76;p15"/>
          <p:cNvPicPr preferRelativeResize="0"/>
          <p:nvPr/>
        </p:nvPicPr>
        <p:blipFill rotWithShape="1">
          <a:blip r:embed="rId3">
            <a:alphaModFix/>
          </a:blip>
          <a:srcRect/>
          <a:stretch/>
        </p:blipFill>
        <p:spPr>
          <a:xfrm>
            <a:off x="7546442" y="5985087"/>
            <a:ext cx="1280054" cy="579072"/>
          </a:xfrm>
          <a:prstGeom prst="rect">
            <a:avLst/>
          </a:prstGeom>
          <a:noFill/>
          <a:ln>
            <a:noFill/>
          </a:ln>
        </p:spPr>
      </p:pic>
      <p:pic>
        <p:nvPicPr>
          <p:cNvPr id="77" name="Google Shape;77;p15"/>
          <p:cNvPicPr preferRelativeResize="0"/>
          <p:nvPr/>
        </p:nvPicPr>
        <p:blipFill rotWithShape="1">
          <a:blip r:embed="rId4">
            <a:alphaModFix/>
          </a:blip>
          <a:srcRect/>
          <a:stretch/>
        </p:blipFill>
        <p:spPr>
          <a:xfrm>
            <a:off x="914400" y="6369103"/>
            <a:ext cx="1152049" cy="195056"/>
          </a:xfrm>
          <a:prstGeom prst="rect">
            <a:avLst/>
          </a:prstGeom>
          <a:noFill/>
          <a:ln>
            <a:noFill/>
          </a:ln>
        </p:spPr>
      </p:pic>
      <p:sp>
        <p:nvSpPr>
          <p:cNvPr id="78" name="Google Shape;78;p15"/>
          <p:cNvSpPr txBox="1"/>
          <p:nvPr/>
        </p:nvSpPr>
        <p:spPr>
          <a:xfrm>
            <a:off x="20056" y="6310243"/>
            <a:ext cx="4449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en-US" sz="1400" b="0" i="0" u="none" strike="noStrike" cap="none">
                <a:solidFill>
                  <a:srgbClr val="FFFFFF"/>
                </a:solidFill>
                <a:latin typeface="Corbel"/>
                <a:ea typeface="Corbel"/>
                <a:cs typeface="Corbel"/>
                <a:sym typeface="Corbel"/>
              </a:rPr>
              <a:t>‹#›</a:t>
            </a:fld>
            <a:endParaRPr sz="1400" b="0" i="0" u="none" strike="noStrike" cap="none">
              <a:solidFill>
                <a:srgbClr val="FFFFFF"/>
              </a:solidFill>
              <a:latin typeface="Corbel"/>
              <a:ea typeface="Corbel"/>
              <a:cs typeface="Corbel"/>
              <a:sym typeface="Corbe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e et Photo">
  <p:cSld name="Texte et Photo">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1043608" y="43867"/>
            <a:ext cx="6048600" cy="9606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Clr>
                <a:srgbClr val="727272"/>
              </a:buClr>
              <a:buSzPts val="3100"/>
              <a:buFont typeface="Ubuntu"/>
              <a:buNone/>
              <a:defRPr sz="3100" b="1" i="0" u="none" strike="noStrike" cap="none">
                <a:solidFill>
                  <a:srgbClr val="727272"/>
                </a:solidFill>
                <a:latin typeface="Ubuntu"/>
                <a:ea typeface="Ubuntu"/>
                <a:cs typeface="Ubuntu"/>
                <a:sym typeface="Ubuntu"/>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1" name="Google Shape;81;p16"/>
          <p:cNvSpPr txBox="1">
            <a:spLocks noGrp="1"/>
          </p:cNvSpPr>
          <p:nvPr>
            <p:ph type="body" idx="1"/>
          </p:nvPr>
        </p:nvSpPr>
        <p:spPr>
          <a:xfrm>
            <a:off x="1043608" y="1556792"/>
            <a:ext cx="4608600" cy="4536600"/>
          </a:xfrm>
          <a:prstGeom prst="rect">
            <a:avLst/>
          </a:prstGeom>
          <a:noFill/>
          <a:ln>
            <a:noFill/>
          </a:ln>
        </p:spPr>
        <p:txBody>
          <a:bodyPr spcFirstLastPara="1" wrap="square" lIns="91425" tIns="45700" rIns="91425" bIns="45700" anchor="t" anchorCtr="0"/>
          <a:lstStyle>
            <a:lvl1pPr marL="457200" marR="0" lvl="0" indent="-368300" algn="l" rtl="0">
              <a:spcBef>
                <a:spcPts val="440"/>
              </a:spcBef>
              <a:spcAft>
                <a:spcPts val="0"/>
              </a:spcAft>
              <a:buClr>
                <a:srgbClr val="727272"/>
              </a:buClr>
              <a:buSzPts val="2200"/>
              <a:buFont typeface="Arial"/>
              <a:buChar char="•"/>
              <a:defRPr sz="2200" b="0" i="0" u="none" strike="noStrike" cap="none">
                <a:solidFill>
                  <a:srgbClr val="727272"/>
                </a:solidFill>
                <a:latin typeface="Ubuntu"/>
                <a:ea typeface="Ubuntu"/>
                <a:cs typeface="Ubuntu"/>
                <a:sym typeface="Ubuntu"/>
              </a:defRPr>
            </a:lvl1pPr>
            <a:lvl2pPr marL="914400" marR="0" lvl="1" indent="-355600" algn="l" rtl="0">
              <a:spcBef>
                <a:spcPts val="1000"/>
              </a:spcBef>
              <a:spcAft>
                <a:spcPts val="0"/>
              </a:spcAft>
              <a:buClr>
                <a:srgbClr val="727272"/>
              </a:buClr>
              <a:buSzPts val="2000"/>
              <a:buFont typeface="Noto Sans Symbols"/>
              <a:buChar char="▪"/>
              <a:defRPr sz="2000" b="0" i="0" u="none" strike="noStrike" cap="none">
                <a:solidFill>
                  <a:srgbClr val="727272"/>
                </a:solidFill>
                <a:latin typeface="Ubuntu"/>
                <a:ea typeface="Ubuntu"/>
                <a:cs typeface="Ubuntu"/>
                <a:sym typeface="Ubuntu"/>
              </a:defRPr>
            </a:lvl2pPr>
            <a:lvl3pPr marL="1371600" marR="0" lvl="2" indent="-342900" algn="l" rtl="0">
              <a:spcBef>
                <a:spcPts val="1000"/>
              </a:spcBef>
              <a:spcAft>
                <a:spcPts val="0"/>
              </a:spcAft>
              <a:buClr>
                <a:srgbClr val="727272"/>
              </a:buClr>
              <a:buSzPts val="1800"/>
              <a:buFont typeface="Arial"/>
              <a:buChar char="•"/>
              <a:defRPr sz="1800" b="0" i="0" u="none" strike="noStrike" cap="none">
                <a:solidFill>
                  <a:srgbClr val="727272"/>
                </a:solidFill>
                <a:latin typeface="Ubuntu"/>
                <a:ea typeface="Ubuntu"/>
                <a:cs typeface="Ubuntu"/>
                <a:sym typeface="Ubuntu"/>
              </a:defRPr>
            </a:lvl3pPr>
            <a:lvl4pPr marL="1828800" marR="0" lvl="3" indent="-355600" algn="l" rtl="0">
              <a:spcBef>
                <a:spcPts val="10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Google Shape;82;p16"/>
          <p:cNvSpPr>
            <a:spLocks noGrp="1"/>
          </p:cNvSpPr>
          <p:nvPr>
            <p:ph type="pic" idx="2"/>
          </p:nvPr>
        </p:nvSpPr>
        <p:spPr>
          <a:xfrm>
            <a:off x="6158133" y="1570536"/>
            <a:ext cx="1798200" cy="1282500"/>
          </a:xfrm>
          <a:prstGeom prst="rect">
            <a:avLst/>
          </a:prstGeom>
          <a:noFill/>
          <a:ln>
            <a:noFill/>
          </a:ln>
        </p:spPr>
        <p:txBody>
          <a:bodyPr spcFirstLastPara="1" wrap="square" lIns="91425" tIns="45700" rIns="91425" bIns="45700" anchor="t" anchorCtr="0"/>
          <a:lstStyle>
            <a:lvl1pPr marR="0" lvl="0" algn="l" rtl="0">
              <a:spcBef>
                <a:spcPts val="400"/>
              </a:spcBef>
              <a:spcAft>
                <a:spcPts val="0"/>
              </a:spcAft>
              <a:buClr>
                <a:srgbClr val="727272"/>
              </a:buClr>
              <a:buSzPts val="2000"/>
              <a:buFont typeface="Arial"/>
              <a:buNone/>
              <a:defRPr sz="2000" b="0" i="1" u="none" strike="noStrike" cap="none">
                <a:solidFill>
                  <a:srgbClr val="727272"/>
                </a:solidFill>
                <a:latin typeface="Ubuntu"/>
                <a:ea typeface="Ubuntu"/>
                <a:cs typeface="Ubuntu"/>
                <a:sym typeface="Ubuntu"/>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25" name="Google Shape;25;p3"/>
          <p:cNvSpPr txBox="1">
            <a:spLocks noGrp="1"/>
          </p:cNvSpPr>
          <p:nvPr>
            <p:ph type="body" idx="1"/>
          </p:nvPr>
        </p:nvSpPr>
        <p:spPr>
          <a:xfrm>
            <a:off x="457200" y="1219200"/>
            <a:ext cx="8226425" cy="4906962"/>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600" b="0" i="0" u="none" strike="noStrike" cap="none">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3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26" name="Google Shape;26;p3"/>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29" name="Google Shape;29;p4"/>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32" name="Google Shape;32;p5"/>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6"/>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7"/>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37" name="Google Shape;37;p7"/>
          <p:cNvSpPr txBox="1">
            <a:spLocks noGrp="1"/>
          </p:cNvSpPr>
          <p:nvPr>
            <p:ph type="body" idx="1"/>
          </p:nvPr>
        </p:nvSpPr>
        <p:spPr>
          <a:xfrm>
            <a:off x="457200" y="1219200"/>
            <a:ext cx="4037013" cy="4906963"/>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8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4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9pPr>
          </a:lstStyle>
          <a:p>
            <a:endParaRPr/>
          </a:p>
        </p:txBody>
      </p:sp>
      <p:sp>
        <p:nvSpPr>
          <p:cNvPr id="38" name="Google Shape;38;p7"/>
          <p:cNvSpPr txBox="1">
            <a:spLocks noGrp="1"/>
          </p:cNvSpPr>
          <p:nvPr>
            <p:ph type="body" idx="2"/>
          </p:nvPr>
        </p:nvSpPr>
        <p:spPr>
          <a:xfrm>
            <a:off x="4646613" y="1219200"/>
            <a:ext cx="4037012" cy="4906963"/>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8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4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800" b="0" i="0" u="none" strike="noStrike" cap="none">
                <a:solidFill>
                  <a:srgbClr val="000000"/>
                </a:solidFill>
                <a:latin typeface="Cabin"/>
                <a:ea typeface="Cabin"/>
                <a:cs typeface="Cabin"/>
                <a:sym typeface="Cabin"/>
              </a:defRPr>
            </a:lvl9pPr>
          </a:lstStyle>
          <a:p>
            <a:endParaRPr/>
          </a:p>
        </p:txBody>
      </p:sp>
      <p:sp>
        <p:nvSpPr>
          <p:cNvPr id="39" name="Google Shape;39;p7"/>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rot="5400000">
            <a:off x="4629150" y="2071688"/>
            <a:ext cx="6053138" cy="2055812"/>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42" name="Google Shape;42;p8"/>
          <p:cNvSpPr txBox="1">
            <a:spLocks noGrp="1"/>
          </p:cNvSpPr>
          <p:nvPr>
            <p:ph type="body" idx="1"/>
          </p:nvPr>
        </p:nvSpPr>
        <p:spPr>
          <a:xfrm rot="5400000">
            <a:off x="439737" y="90487"/>
            <a:ext cx="6053138" cy="6018213"/>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6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3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43" name="Google Shape;43;p8"/>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46" name="Google Shape;46;p9"/>
          <p:cNvSpPr txBox="1">
            <a:spLocks noGrp="1"/>
          </p:cNvSpPr>
          <p:nvPr>
            <p:ph type="body" idx="1"/>
          </p:nvPr>
        </p:nvSpPr>
        <p:spPr>
          <a:xfrm rot="5400000">
            <a:off x="2116931" y="-440532"/>
            <a:ext cx="4906962" cy="8226425"/>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600">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3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47" name="Google Shape;47;p9"/>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50" name="Google Shape;50;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L="0" marR="0" lvl="0" indent="0" algn="l" rtl="0">
              <a:spcBef>
                <a:spcPts val="600"/>
              </a:spcBef>
              <a:spcAft>
                <a:spcPts val="0"/>
              </a:spcAft>
              <a:buClr>
                <a:srgbClr val="000000"/>
              </a:buClr>
              <a:buSzPts val="3200"/>
              <a:buFont typeface="Times New Roman"/>
              <a:buNone/>
              <a:defRPr sz="3200">
                <a:solidFill>
                  <a:srgbClr val="000000"/>
                </a:solidFill>
                <a:latin typeface="Cabin"/>
                <a:ea typeface="Cabin"/>
                <a:cs typeface="Cabin"/>
                <a:sym typeface="Cabin"/>
              </a:defRPr>
            </a:lvl1pPr>
            <a:lvl2pPr marL="457200" marR="0" lvl="1" indent="0" algn="l" rtl="0">
              <a:spcBef>
                <a:spcPts val="500"/>
              </a:spcBef>
              <a:spcAft>
                <a:spcPts val="0"/>
              </a:spcAft>
              <a:buClr>
                <a:srgbClr val="000000"/>
              </a:buClr>
              <a:buSzPts val="2800"/>
              <a:buFont typeface="Times New Roman"/>
              <a:buNone/>
              <a:defRPr sz="2800" b="0" i="0" u="none" strike="noStrike" cap="none">
                <a:solidFill>
                  <a:srgbClr val="464653"/>
                </a:solidFill>
                <a:latin typeface="Cabin"/>
                <a:ea typeface="Cabin"/>
                <a:cs typeface="Cabin"/>
                <a:sym typeface="Cabin"/>
              </a:defRPr>
            </a:lvl2pPr>
            <a:lvl3pPr marL="914400" marR="0" lvl="2" indent="0" algn="l" rtl="0">
              <a:spcBef>
                <a:spcPts val="500"/>
              </a:spcBef>
              <a:spcAft>
                <a:spcPts val="0"/>
              </a:spcAft>
              <a:buClr>
                <a:srgbClr val="000000"/>
              </a:buClr>
              <a:buSzPts val="2400"/>
              <a:buFont typeface="Times New Roman"/>
              <a:buNone/>
              <a:defRPr sz="2400" b="0" i="0" u="none" strike="noStrike" cap="none">
                <a:solidFill>
                  <a:srgbClr val="000000"/>
                </a:solidFill>
                <a:latin typeface="Cabin"/>
                <a:ea typeface="Cabin"/>
                <a:cs typeface="Cabin"/>
                <a:sym typeface="Cabin"/>
              </a:defRPr>
            </a:lvl3pPr>
            <a:lvl4pPr marL="1371600" marR="0" lvl="3" indent="0" algn="l" rtl="0">
              <a:spcBef>
                <a:spcPts val="4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4pPr>
            <a:lvl5pPr marL="1828800" marR="0" lvl="4" indent="0" algn="l" rtl="0">
              <a:spcBef>
                <a:spcPts val="3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5pPr>
            <a:lvl6pPr marL="2286000" marR="0" lvl="5" indent="0" algn="l" rtl="0">
              <a:spcBef>
                <a:spcPts val="3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6pPr>
            <a:lvl7pPr marL="2743200" marR="0" lvl="6" indent="0" algn="l" rtl="0">
              <a:spcBef>
                <a:spcPts val="3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7pPr>
            <a:lvl8pPr marL="3200400" marR="0" lvl="7" indent="0" algn="l" rtl="0">
              <a:spcBef>
                <a:spcPts val="3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8pPr>
            <a:lvl9pPr marL="3657600" marR="0" lvl="8" indent="0" algn="l" rtl="0">
              <a:spcBef>
                <a:spcPts val="300"/>
              </a:spcBef>
              <a:spcAft>
                <a:spcPts val="0"/>
              </a:spcAft>
              <a:buClr>
                <a:srgbClr val="000000"/>
              </a:buClr>
              <a:buSzPts val="2000"/>
              <a:buFont typeface="Times New Roman"/>
              <a:buNone/>
              <a:defRPr sz="2000" b="0" i="0" u="none" strike="noStrike" cap="none">
                <a:solidFill>
                  <a:srgbClr val="000000"/>
                </a:solidFill>
                <a:latin typeface="Cabin"/>
                <a:ea typeface="Cabin"/>
                <a:cs typeface="Cabin"/>
                <a:sym typeface="Cabin"/>
              </a:defRPr>
            </a:lvl9pPr>
          </a:lstStyle>
          <a:p>
            <a:endParaRPr/>
          </a:p>
        </p:txBody>
      </p:sp>
      <p:sp>
        <p:nvSpPr>
          <p:cNvPr id="51" name="Google Shape;51;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Clr>
                <a:srgbClr val="000000"/>
              </a:buClr>
              <a:buSzPts val="1400"/>
              <a:buFont typeface="Times New Roman"/>
              <a:buNone/>
              <a:defRPr sz="1400">
                <a:solidFill>
                  <a:srgbClr val="000000"/>
                </a:solidFill>
                <a:latin typeface="Cabin"/>
                <a:ea typeface="Cabin"/>
                <a:cs typeface="Cabin"/>
                <a:sym typeface="Cabin"/>
              </a:defRPr>
            </a:lvl1pPr>
            <a:lvl2pPr marL="914400" marR="0" lvl="1" indent="-228600" algn="l" rtl="0">
              <a:spcBef>
                <a:spcPts val="500"/>
              </a:spcBef>
              <a:spcAft>
                <a:spcPts val="0"/>
              </a:spcAft>
              <a:buClr>
                <a:srgbClr val="000000"/>
              </a:buClr>
              <a:buSzPts val="1200"/>
              <a:buFont typeface="Times New Roman"/>
              <a:buNone/>
              <a:defRPr sz="12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Clr>
                <a:srgbClr val="000000"/>
              </a:buClr>
              <a:buSzPts val="1000"/>
              <a:buFont typeface="Times New Roman"/>
              <a:buNone/>
              <a:defRPr sz="1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Clr>
                <a:srgbClr val="000000"/>
              </a:buClr>
              <a:buSzPts val="900"/>
              <a:buFont typeface="Times New Roman"/>
              <a:buNone/>
              <a:defRPr sz="900" b="0" i="0" u="none" strike="noStrike" cap="none">
                <a:solidFill>
                  <a:srgbClr val="000000"/>
                </a:solidFill>
                <a:latin typeface="Cabin"/>
                <a:ea typeface="Cabin"/>
                <a:cs typeface="Cabin"/>
                <a:sym typeface="Cabin"/>
              </a:defRPr>
            </a:lvl9pPr>
          </a:lstStyle>
          <a:p>
            <a:endParaRPr/>
          </a:p>
        </p:txBody>
      </p:sp>
      <p:sp>
        <p:nvSpPr>
          <p:cNvPr id="52" name="Google Shape;52;p10"/>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
        <p:cNvGrpSpPr/>
        <p:nvPr/>
      </p:nvGrpSpPr>
      <p:grpSpPr>
        <a:xfrm>
          <a:off x="0" y="0"/>
          <a:ext cx="0" cy="0"/>
          <a:chOff x="0" y="0"/>
          <a:chExt cx="0" cy="0"/>
        </a:xfrm>
      </p:grpSpPr>
      <p:sp>
        <p:nvSpPr>
          <p:cNvPr id="12" name="Google Shape;12;p1"/>
          <p:cNvSpPr txBox="1">
            <a:spLocks noGrp="1"/>
          </p:cNvSpPr>
          <p:nvPr>
            <p:ph type="title"/>
          </p:nvPr>
        </p:nvSpPr>
        <p:spPr>
          <a:xfrm>
            <a:off x="457200" y="73025"/>
            <a:ext cx="6469062" cy="106680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1pPr>
            <a:lvl2pPr marL="0" marR="0" lvl="1"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2pPr>
            <a:lvl3pPr marL="0" marR="0" lvl="2"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3pPr>
            <a:lvl4pPr marL="0" marR="0" lvl="3"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4pPr>
            <a:lvl5pPr marL="0" marR="0" lvl="4" indent="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5pPr>
            <a:lvl6pPr marL="2514600" marR="0" lvl="5"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6pPr>
            <a:lvl7pPr marL="2971800" marR="0" lvl="6"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7pPr>
            <a:lvl8pPr marL="3429000" marR="0" lvl="7"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8pPr>
            <a:lvl9pPr marL="3886200" marR="0" lvl="8" indent="-228600" algn="l" rtl="0">
              <a:spcBef>
                <a:spcPts val="0"/>
              </a:spcBef>
              <a:spcAft>
                <a:spcPts val="0"/>
              </a:spcAft>
              <a:buSzPts val="1400"/>
              <a:buNone/>
              <a:defRPr sz="3200" b="0" i="0" u="none" strike="noStrike" cap="none">
                <a:solidFill>
                  <a:srgbClr val="464653"/>
                </a:solidFill>
                <a:latin typeface="Bookman Old Style"/>
                <a:ea typeface="Bookman Old Style"/>
                <a:cs typeface="Bookman Old Style"/>
                <a:sym typeface="Bookman Old Style"/>
              </a:defRPr>
            </a:lvl9pPr>
          </a:lstStyle>
          <a:p>
            <a:endParaRPr/>
          </a:p>
        </p:txBody>
      </p:sp>
      <p:sp>
        <p:nvSpPr>
          <p:cNvPr id="13" name="Google Shape;13;p1"/>
          <p:cNvSpPr txBox="1">
            <a:spLocks noGrp="1"/>
          </p:cNvSpPr>
          <p:nvPr>
            <p:ph type="body" idx="1"/>
          </p:nvPr>
        </p:nvSpPr>
        <p:spPr>
          <a:xfrm>
            <a:off x="457200" y="1219200"/>
            <a:ext cx="8226425" cy="4906962"/>
          </a:xfrm>
          <a:prstGeom prst="rect">
            <a:avLst/>
          </a:prstGeom>
          <a:noFill/>
          <a:ln>
            <a:noFill/>
          </a:ln>
        </p:spPr>
        <p:txBody>
          <a:bodyPr spcFirstLastPara="1" wrap="square" lIns="91425" tIns="91425" rIns="91425" bIns="91425" anchor="t" anchorCtr="0"/>
          <a:lstStyle>
            <a:lvl1pPr marL="457200" marR="0" lvl="0" indent="-228600" algn="l" rtl="0">
              <a:spcBef>
                <a:spcPts val="600"/>
              </a:spcBef>
              <a:spcAft>
                <a:spcPts val="0"/>
              </a:spcAft>
              <a:buSzPts val="1400"/>
              <a:buNone/>
              <a:defRPr sz="2600" b="0" i="0" u="none" strike="noStrike" cap="none">
                <a:solidFill>
                  <a:srgbClr val="000000"/>
                </a:solidFill>
                <a:latin typeface="Cabin"/>
                <a:ea typeface="Cabin"/>
                <a:cs typeface="Cabin"/>
                <a:sym typeface="Cabin"/>
              </a:defRPr>
            </a:lvl1pPr>
            <a:lvl2pPr marL="914400" marR="0" lvl="1" indent="-228600" algn="l" rtl="0">
              <a:spcBef>
                <a:spcPts val="500"/>
              </a:spcBef>
              <a:spcAft>
                <a:spcPts val="0"/>
              </a:spcAft>
              <a:buSzPts val="1400"/>
              <a:buNone/>
              <a:defRPr sz="2300" b="0" i="0" u="none" strike="noStrike" cap="none">
                <a:solidFill>
                  <a:srgbClr val="464653"/>
                </a:solidFill>
                <a:latin typeface="Cabin"/>
                <a:ea typeface="Cabin"/>
                <a:cs typeface="Cabin"/>
                <a:sym typeface="Cabin"/>
              </a:defRPr>
            </a:lvl2pPr>
            <a:lvl3pPr marL="1371600" marR="0" lvl="2" indent="-228600" algn="l" rtl="0">
              <a:spcBef>
                <a:spcPts val="500"/>
              </a:spcBef>
              <a:spcAft>
                <a:spcPts val="0"/>
              </a:spcAft>
              <a:buSzPts val="1400"/>
              <a:buNone/>
              <a:defRPr sz="2000" b="0" i="0" u="none" strike="noStrike" cap="none">
                <a:solidFill>
                  <a:srgbClr val="000000"/>
                </a:solidFill>
                <a:latin typeface="Cabin"/>
                <a:ea typeface="Cabin"/>
                <a:cs typeface="Cabin"/>
                <a:sym typeface="Cabin"/>
              </a:defRPr>
            </a:lvl3pPr>
            <a:lvl4pPr marL="1828800" marR="0" lvl="3" indent="-228600" algn="l" rtl="0">
              <a:spcBef>
                <a:spcPts val="400"/>
              </a:spcBef>
              <a:spcAft>
                <a:spcPts val="0"/>
              </a:spcAft>
              <a:buSzPts val="1400"/>
              <a:buNone/>
              <a:defRPr sz="1800" b="0" i="0" u="none" strike="noStrike" cap="none">
                <a:solidFill>
                  <a:srgbClr val="000000"/>
                </a:solidFill>
                <a:latin typeface="Cabin"/>
                <a:ea typeface="Cabin"/>
                <a:cs typeface="Cabin"/>
                <a:sym typeface="Cabin"/>
              </a:defRPr>
            </a:lvl4pPr>
            <a:lvl5pPr marL="2286000" marR="0" lvl="4"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5pPr>
            <a:lvl6pPr marL="2743200" marR="0" lvl="5"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6pPr>
            <a:lvl7pPr marL="3200400" marR="0" lvl="6"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7pPr>
            <a:lvl8pPr marL="3657600" marR="0" lvl="7"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8pPr>
            <a:lvl9pPr marL="4114800" marR="0" lvl="8" indent="-228600" algn="l" rtl="0">
              <a:spcBef>
                <a:spcPts val="300"/>
              </a:spcBef>
              <a:spcAft>
                <a:spcPts val="0"/>
              </a:spcAft>
              <a:buSzPts val="1400"/>
              <a:buNone/>
              <a:defRPr sz="1600" b="0" i="0" u="none" strike="noStrike" cap="none">
                <a:solidFill>
                  <a:srgbClr val="000000"/>
                </a:solidFill>
                <a:latin typeface="Cabin"/>
                <a:ea typeface="Cabin"/>
                <a:cs typeface="Cabin"/>
                <a:sym typeface="Cabin"/>
              </a:defRPr>
            </a:lvl9pPr>
          </a:lstStyle>
          <a:p>
            <a:endParaRPr/>
          </a:p>
        </p:txBody>
      </p:sp>
      <p:sp>
        <p:nvSpPr>
          <p:cNvPr id="14" name="Google Shape;14;p1"/>
          <p:cNvSpPr txBox="1"/>
          <p:nvPr/>
        </p:nvSpPr>
        <p:spPr>
          <a:xfrm>
            <a:off x="6400800" y="6356350"/>
            <a:ext cx="2289175"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15" name="Google Shape;15;p1"/>
          <p:cNvSpPr txBox="1"/>
          <p:nvPr/>
        </p:nvSpPr>
        <p:spPr>
          <a:xfrm>
            <a:off x="2898775" y="6356350"/>
            <a:ext cx="3505200" cy="4603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16" name="Google Shape;16;p1"/>
          <p:cNvSpPr txBox="1">
            <a:spLocks noGrp="1"/>
          </p:cNvSpPr>
          <p:nvPr>
            <p:ph type="sldNum" idx="12"/>
          </p:nvPr>
        </p:nvSpPr>
        <p:spPr>
          <a:xfrm>
            <a:off x="612775" y="6356350"/>
            <a:ext cx="1978025" cy="515937"/>
          </a:xfrm>
          <a:prstGeom prst="rect">
            <a:avLst/>
          </a:prstGeom>
          <a:noFill/>
          <a:ln>
            <a:noFill/>
          </a:ln>
        </p:spPr>
        <p:txBody>
          <a:bodyPr spcFirstLastPara="1" wrap="square" lIns="90000" tIns="46800" rIns="90000" bIns="46800" anchor="t" anchorCtr="0">
            <a:noAutofit/>
          </a:bodyPr>
          <a:lstStyle>
            <a:lvl1pPr marL="0" marR="0" lvl="0"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2400"/>
              <a:buFont typeface="Comic Sans MS"/>
              <a:buNone/>
              <a:defRPr sz="2400" b="0" i="0" u="none">
                <a:solidFill>
                  <a:srgbClr val="000000"/>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en-US"/>
              <a:t>‹#›</a:t>
            </a:fld>
            <a:endParaRPr sz="1400">
              <a:latin typeface="Arial"/>
              <a:ea typeface="Arial"/>
              <a:cs typeface="Arial"/>
              <a:sym typeface="Arial"/>
            </a:endParaRPr>
          </a:p>
        </p:txBody>
      </p:sp>
      <p:cxnSp>
        <p:nvCxnSpPr>
          <p:cNvPr id="17" name="Google Shape;17;p1"/>
          <p:cNvCxnSpPr/>
          <p:nvPr/>
        </p:nvCxnSpPr>
        <p:spPr>
          <a:xfrm>
            <a:off x="457200" y="6353175"/>
            <a:ext cx="8229600" cy="1587"/>
          </a:xfrm>
          <a:prstGeom prst="straightConnector1">
            <a:avLst/>
          </a:prstGeom>
          <a:noFill/>
          <a:ln w="9525" cap="flat" cmpd="sng">
            <a:solidFill>
              <a:srgbClr val="9FB8CD"/>
            </a:solidFill>
            <a:prstDash val="solid"/>
            <a:miter lim="800000"/>
            <a:headEnd type="none" w="sm" len="sm"/>
            <a:tailEnd type="none" w="sm" len="sm"/>
          </a:ln>
        </p:spPr>
      </p:cxnSp>
      <p:pic>
        <p:nvPicPr>
          <p:cNvPr id="18" name="Google Shape;18;p1"/>
          <p:cNvPicPr preferRelativeResize="0"/>
          <p:nvPr/>
        </p:nvPicPr>
        <p:blipFill rotWithShape="1">
          <a:blip r:embed="rId13">
            <a:alphaModFix/>
          </a:blip>
          <a:srcRect/>
          <a:stretch/>
        </p:blipFill>
        <p:spPr>
          <a:xfrm>
            <a:off x="7000875" y="142875"/>
            <a:ext cx="1783958" cy="99145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13"/>
          <p:cNvPicPr preferRelativeResize="0"/>
          <p:nvPr/>
        </p:nvPicPr>
        <p:blipFill rotWithShape="1">
          <a:blip r:embed="rId5">
            <a:alphaModFix/>
          </a:blip>
          <a:srcRect/>
          <a:stretch/>
        </p:blipFill>
        <p:spPr>
          <a:xfrm>
            <a:off x="377" y="283"/>
            <a:ext cx="9143246" cy="6857435"/>
          </a:xfrm>
          <a:prstGeom prst="rect">
            <a:avLst/>
          </a:prstGeom>
          <a:noFill/>
          <a:ln>
            <a:noFill/>
          </a:ln>
        </p:spPr>
      </p:pic>
      <p:pic>
        <p:nvPicPr>
          <p:cNvPr id="67" name="Google Shape;67;p13"/>
          <p:cNvPicPr preferRelativeResize="0"/>
          <p:nvPr/>
        </p:nvPicPr>
        <p:blipFill rotWithShape="1">
          <a:blip r:embed="rId6">
            <a:alphaModFix/>
          </a:blip>
          <a:srcRect/>
          <a:stretch/>
        </p:blipFill>
        <p:spPr>
          <a:xfrm>
            <a:off x="6804248" y="6021288"/>
            <a:ext cx="1987132" cy="5303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762000" y="2895600"/>
            <a:ext cx="8058000" cy="14340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a:t>Including Rare Diseases in the Disability agenda using the UN Convention on the Rights of Persons with Disabilities</a:t>
            </a:r>
            <a:endParaRPr sz="2800"/>
          </a:p>
        </p:txBody>
      </p:sp>
      <p:sp>
        <p:nvSpPr>
          <p:cNvPr id="89" name="Google Shape;89;p17"/>
          <p:cNvSpPr txBox="1"/>
          <p:nvPr/>
        </p:nvSpPr>
        <p:spPr>
          <a:xfrm>
            <a:off x="713250" y="5005275"/>
            <a:ext cx="7717500" cy="1666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Cabin"/>
              <a:buNone/>
            </a:pPr>
            <a:r>
              <a:rPr lang="en-US" sz="2000" b="0" i="0" u="none">
                <a:solidFill>
                  <a:srgbClr val="000000"/>
                </a:solidFill>
                <a:latin typeface="Cabin"/>
                <a:ea typeface="Cabin"/>
                <a:cs typeface="Cabin"/>
                <a:sym typeface="Cabin"/>
              </a:rPr>
              <a:t>Lieven Bauwens</a:t>
            </a:r>
            <a:endParaRPr sz="2000">
              <a:latin typeface="Cabin"/>
              <a:ea typeface="Cabin"/>
              <a:cs typeface="Cabin"/>
              <a:sym typeface="Cabin"/>
            </a:endParaRPr>
          </a:p>
          <a:p>
            <a:pPr marL="0" marR="0" lvl="0" indent="0" algn="l" rtl="0">
              <a:lnSpc>
                <a:spcPct val="100000"/>
              </a:lnSpc>
              <a:spcBef>
                <a:spcPts val="0"/>
              </a:spcBef>
              <a:spcAft>
                <a:spcPts val="0"/>
              </a:spcAft>
              <a:buClr>
                <a:srgbClr val="000000"/>
              </a:buClr>
              <a:buSzPts val="2000"/>
              <a:buFont typeface="Cabin"/>
              <a:buNone/>
            </a:pPr>
            <a:r>
              <a:rPr lang="en-US" sz="1600" i="0" u="none">
                <a:solidFill>
                  <a:srgbClr val="000000"/>
                </a:solidFill>
                <a:latin typeface="Ubuntu"/>
                <a:ea typeface="Ubuntu"/>
                <a:cs typeface="Ubuntu"/>
                <a:sym typeface="Ubuntu"/>
              </a:rPr>
              <a:t>Secretary Genera</a:t>
            </a:r>
            <a:r>
              <a:rPr lang="en-US" sz="1600">
                <a:latin typeface="Ubuntu"/>
                <a:ea typeface="Ubuntu"/>
                <a:cs typeface="Ubuntu"/>
                <a:sym typeface="Ubuntu"/>
              </a:rPr>
              <a:t>l,  International Federation for Spina Bifida and Hydrocephalus</a:t>
            </a:r>
            <a:endParaRPr sz="1600">
              <a:latin typeface="Ubuntu"/>
              <a:ea typeface="Ubuntu"/>
              <a:cs typeface="Ubuntu"/>
              <a:sym typeface="Ubuntu"/>
            </a:endParaRPr>
          </a:p>
          <a:p>
            <a:pPr marL="0" marR="0" lvl="0" indent="0" algn="l" rtl="0">
              <a:lnSpc>
                <a:spcPct val="100000"/>
              </a:lnSpc>
              <a:spcBef>
                <a:spcPts val="0"/>
              </a:spcBef>
              <a:spcAft>
                <a:spcPts val="0"/>
              </a:spcAft>
              <a:buClr>
                <a:srgbClr val="000000"/>
              </a:buClr>
              <a:buSzPts val="2000"/>
              <a:buFont typeface="Cabin"/>
              <a:buNone/>
            </a:pPr>
            <a:endParaRPr sz="1600">
              <a:latin typeface="Ubuntu"/>
              <a:ea typeface="Ubuntu"/>
              <a:cs typeface="Ubuntu"/>
              <a:sym typeface="Ubuntu"/>
            </a:endParaRPr>
          </a:p>
          <a:p>
            <a:pPr marL="0" marR="0" lvl="0" indent="0" algn="l" rtl="0">
              <a:lnSpc>
                <a:spcPct val="100000"/>
              </a:lnSpc>
              <a:spcBef>
                <a:spcPts val="0"/>
              </a:spcBef>
              <a:spcAft>
                <a:spcPts val="0"/>
              </a:spcAft>
              <a:buClr>
                <a:srgbClr val="000000"/>
              </a:buClr>
              <a:buSzPts val="2000"/>
              <a:buFont typeface="Cabin"/>
              <a:buNone/>
            </a:pPr>
            <a:r>
              <a:rPr lang="en-US" sz="1600">
                <a:latin typeface="Ubuntu"/>
                <a:ea typeface="Ubuntu"/>
                <a:cs typeface="Ubuntu"/>
                <a:sym typeface="Ubuntu"/>
              </a:rPr>
              <a:t>Board member, Eurordis</a:t>
            </a:r>
            <a:endParaRPr sz="1600">
              <a:latin typeface="Ubuntu"/>
              <a:ea typeface="Ubuntu"/>
              <a:cs typeface="Ubuntu"/>
              <a:sym typeface="Ubuntu"/>
            </a:endParaRPr>
          </a:p>
          <a:p>
            <a:pPr marL="0" marR="0" lvl="0" indent="0" algn="l" rtl="0">
              <a:lnSpc>
                <a:spcPct val="100000"/>
              </a:lnSpc>
              <a:spcBef>
                <a:spcPts val="0"/>
              </a:spcBef>
              <a:spcAft>
                <a:spcPts val="0"/>
              </a:spcAft>
              <a:buClr>
                <a:srgbClr val="000000"/>
              </a:buClr>
              <a:buSzPts val="2000"/>
              <a:buFont typeface="Cabin"/>
              <a:buNone/>
            </a:pPr>
            <a:endParaRPr sz="1600">
              <a:latin typeface="Ubuntu"/>
              <a:ea typeface="Ubuntu"/>
              <a:cs typeface="Ubuntu"/>
              <a:sym typeface="Ubuntu"/>
            </a:endParaRPr>
          </a:p>
          <a:p>
            <a:pPr marL="0" marR="0" lvl="0" indent="0" algn="l" rtl="0">
              <a:lnSpc>
                <a:spcPct val="100000"/>
              </a:lnSpc>
              <a:spcBef>
                <a:spcPts val="0"/>
              </a:spcBef>
              <a:spcAft>
                <a:spcPts val="0"/>
              </a:spcAft>
              <a:buClr>
                <a:srgbClr val="000000"/>
              </a:buClr>
              <a:buSzPts val="2000"/>
              <a:buFont typeface="Cabin"/>
              <a:buNone/>
            </a:pPr>
            <a:r>
              <a:rPr lang="en-US" sz="1600" i="0" u="none">
                <a:solidFill>
                  <a:srgbClr val="000000"/>
                </a:solidFill>
                <a:latin typeface="Ubuntu"/>
                <a:ea typeface="Ubuntu"/>
                <a:cs typeface="Ubuntu"/>
                <a:sym typeface="Ubuntu"/>
              </a:rPr>
              <a:t>2</a:t>
            </a:r>
            <a:r>
              <a:rPr lang="en-US" sz="1600">
                <a:latin typeface="Ubuntu"/>
                <a:ea typeface="Ubuntu"/>
                <a:cs typeface="Ubuntu"/>
                <a:sym typeface="Ubuntu"/>
              </a:rPr>
              <a:t>0 February 2019</a:t>
            </a:r>
            <a:endParaRPr sz="1600">
              <a:latin typeface="Ubuntu"/>
              <a:ea typeface="Ubuntu"/>
              <a:cs typeface="Ubuntu"/>
              <a:sym typeface="Ubuntu"/>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6"/>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Monitoring</a:t>
            </a:r>
            <a:endParaRPr/>
          </a:p>
        </p:txBody>
      </p:sp>
      <p:sp>
        <p:nvSpPr>
          <p:cNvPr id="157" name="Google Shape;157;p26"/>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0" lvl="0" indent="0" algn="l" rtl="0">
              <a:spcBef>
                <a:spcPts val="440"/>
              </a:spcBef>
              <a:spcAft>
                <a:spcPts val="0"/>
              </a:spcAft>
              <a:buNone/>
            </a:pPr>
            <a:r>
              <a:rPr lang="en-US"/>
              <a:t>Conference of State Parties to the Convention of the Rights of Persons with Disabilities</a:t>
            </a:r>
            <a:endParaRPr/>
          </a:p>
          <a:p>
            <a:pPr marL="0" lvl="0" indent="0" algn="l" rtl="0">
              <a:spcBef>
                <a:spcPts val="1000"/>
              </a:spcBef>
              <a:spcAft>
                <a:spcPts val="0"/>
              </a:spcAft>
              <a:buNone/>
            </a:pPr>
            <a:endParaRPr/>
          </a:p>
          <a:p>
            <a:pPr marL="0" lvl="0" indent="0" algn="l" rtl="0">
              <a:spcBef>
                <a:spcPts val="1000"/>
              </a:spcBef>
              <a:spcAft>
                <a:spcPts val="0"/>
              </a:spcAft>
              <a:buNone/>
            </a:pPr>
            <a:r>
              <a:rPr lang="en-US"/>
              <a:t>CRPD Committee</a:t>
            </a:r>
            <a:endParaRPr/>
          </a:p>
          <a:p>
            <a:pPr marL="0" lvl="0" indent="0" algn="l" rtl="0">
              <a:spcBef>
                <a:spcPts val="1000"/>
              </a:spcBef>
              <a:spcAft>
                <a:spcPts val="0"/>
              </a:spcAft>
              <a:buNone/>
            </a:pPr>
            <a:endParaRPr/>
          </a:p>
          <a:p>
            <a:pPr marL="0" lvl="0" indent="0" algn="l" rtl="0">
              <a:spcBef>
                <a:spcPts val="1000"/>
              </a:spcBef>
              <a:spcAft>
                <a:spcPts val="1000"/>
              </a:spcAft>
              <a:buNone/>
            </a:pPr>
            <a:r>
              <a:rPr lang="en-US"/>
              <a:t>Special Rapporteur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7"/>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CRPD Committee state review process (at OHCHR)</a:t>
            </a:r>
            <a:endParaRPr/>
          </a:p>
        </p:txBody>
      </p:sp>
      <p:sp>
        <p:nvSpPr>
          <p:cNvPr id="164" name="Google Shape;164;p27"/>
          <p:cNvSpPr/>
          <p:nvPr/>
        </p:nvSpPr>
        <p:spPr>
          <a:xfrm>
            <a:off x="3549650" y="1295400"/>
            <a:ext cx="16002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report</a:t>
            </a:r>
            <a:endParaRPr/>
          </a:p>
        </p:txBody>
      </p:sp>
      <p:sp>
        <p:nvSpPr>
          <p:cNvPr id="165" name="Google Shape;165;p27"/>
          <p:cNvSpPr/>
          <p:nvPr/>
        </p:nvSpPr>
        <p:spPr>
          <a:xfrm>
            <a:off x="1187450" y="2057400"/>
            <a:ext cx="1981200" cy="8382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list of issues</a:t>
            </a:r>
            <a:endParaRPr/>
          </a:p>
        </p:txBody>
      </p:sp>
      <p:sp>
        <p:nvSpPr>
          <p:cNvPr id="166" name="Google Shape;166;p27"/>
          <p:cNvSpPr/>
          <p:nvPr/>
        </p:nvSpPr>
        <p:spPr>
          <a:xfrm>
            <a:off x="1263650" y="3810000"/>
            <a:ext cx="17526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answers</a:t>
            </a:r>
            <a:endParaRPr/>
          </a:p>
        </p:txBody>
      </p:sp>
      <p:sp>
        <p:nvSpPr>
          <p:cNvPr id="167" name="Google Shape;167;p27"/>
          <p:cNvSpPr/>
          <p:nvPr/>
        </p:nvSpPr>
        <p:spPr>
          <a:xfrm>
            <a:off x="5683250" y="4495800"/>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concluding observations</a:t>
            </a:r>
            <a:endParaRPr/>
          </a:p>
        </p:txBody>
      </p:sp>
      <p:sp>
        <p:nvSpPr>
          <p:cNvPr id="168" name="Google Shape;168;p27"/>
          <p:cNvSpPr txBox="1"/>
          <p:nvPr/>
        </p:nvSpPr>
        <p:spPr>
          <a:xfrm>
            <a:off x="3348037" y="4876800"/>
            <a:ext cx="2160600" cy="1600200"/>
          </a:xfrm>
          <a:prstGeom prst="rect">
            <a:avLst/>
          </a:prstGeom>
          <a:solidFill>
            <a:srgbClr val="FFFF00"/>
          </a:solidFill>
          <a:ln w="9525" cap="flat" cmpd="sng">
            <a:solidFill>
              <a:srgbClr val="000000"/>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COMMITTEE’S SESSION</a:t>
            </a:r>
            <a:endParaRPr/>
          </a:p>
          <a:p>
            <a:pPr marL="0" marR="0" lvl="0" indent="0" algn="ctr" rtl="0">
              <a:lnSpc>
                <a:spcPct val="100000"/>
              </a:lnSpc>
              <a:spcBef>
                <a:spcPts val="0"/>
              </a:spcBef>
              <a:spcAft>
                <a:spcPts val="0"/>
              </a:spcAft>
              <a:buClr>
                <a:srgbClr val="000000"/>
              </a:buClr>
              <a:buSzPts val="1400"/>
              <a:buFont typeface="Cabin"/>
              <a:buNone/>
            </a:pPr>
            <a:r>
              <a:rPr lang="en-US" sz="1400" b="0" i="0" u="none">
                <a:solidFill>
                  <a:srgbClr val="000000"/>
                </a:solidFill>
                <a:latin typeface="Cabin"/>
                <a:ea typeface="Cabin"/>
                <a:cs typeface="Cabin"/>
                <a:sym typeface="Cabin"/>
              </a:rPr>
              <a:t>State presents the report and respond to the Committee’s questions</a:t>
            </a:r>
            <a:endParaRPr/>
          </a:p>
        </p:txBody>
      </p:sp>
      <p:sp>
        <p:nvSpPr>
          <p:cNvPr id="169" name="Google Shape;169;p27"/>
          <p:cNvSpPr/>
          <p:nvPr/>
        </p:nvSpPr>
        <p:spPr>
          <a:xfrm>
            <a:off x="6292850" y="3276600"/>
            <a:ext cx="2057400" cy="7620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implements recommendations</a:t>
            </a:r>
            <a:endParaRPr/>
          </a:p>
        </p:txBody>
      </p:sp>
      <p:sp>
        <p:nvSpPr>
          <p:cNvPr id="170" name="Google Shape;170;p27"/>
          <p:cNvSpPr/>
          <p:nvPr/>
        </p:nvSpPr>
        <p:spPr>
          <a:xfrm>
            <a:off x="5378450" y="1981200"/>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follow-up</a:t>
            </a:r>
            <a:endParaRPr/>
          </a:p>
        </p:txBody>
      </p:sp>
      <p:sp>
        <p:nvSpPr>
          <p:cNvPr id="171" name="Google Shape;171;p27"/>
          <p:cNvSpPr/>
          <p:nvPr/>
        </p:nvSpPr>
        <p:spPr>
          <a:xfrm rot="8339944" flipH="1">
            <a:off x="3284468" y="2301718"/>
            <a:ext cx="2281307" cy="2341702"/>
          </a:xfrm>
          <a:custGeom>
            <a:avLst/>
            <a:gdLst/>
            <a:ahLst/>
            <a:cxnLst/>
            <a:rect l="l" t="t" r="r" b="b"/>
            <a:pathLst>
              <a:path w="120000" h="120000" extrusionOk="0">
                <a:moveTo>
                  <a:pt x="104830" y="87422"/>
                </a:moveTo>
                <a:cubicBezTo>
                  <a:pt x="91721" y="109012"/>
                  <a:pt x="65180" y="118213"/>
                  <a:pt x="41589" y="109347"/>
                </a:cubicBezTo>
                <a:cubicBezTo>
                  <a:pt x="18674" y="100734"/>
                  <a:pt x="4725" y="77375"/>
                  <a:pt x="7961" y="53031"/>
                </a:cubicBezTo>
                <a:cubicBezTo>
                  <a:pt x="11237" y="28388"/>
                  <a:pt x="31228" y="9395"/>
                  <a:pt x="55924" y="7465"/>
                </a:cubicBezTo>
                <a:cubicBezTo>
                  <a:pt x="80789" y="5522"/>
                  <a:pt x="103583" y="21404"/>
                  <a:pt x="110463" y="45465"/>
                </a:cubicBezTo>
                <a:lnTo>
                  <a:pt x="117686" y="45295"/>
                </a:lnTo>
                <a:lnTo>
                  <a:pt x="104987" y="58942"/>
                </a:lnTo>
                <a:lnTo>
                  <a:pt x="87695" y="46000"/>
                </a:lnTo>
                <a:lnTo>
                  <a:pt x="94808" y="45833"/>
                </a:lnTo>
                <a:cubicBezTo>
                  <a:pt x="88266" y="29258"/>
                  <a:pt x="71260" y="19525"/>
                  <a:pt x="53909" y="22425"/>
                </a:cubicBezTo>
                <a:cubicBezTo>
                  <a:pt x="36892" y="25270"/>
                  <a:pt x="23980" y="39532"/>
                  <a:pt x="22617" y="56989"/>
                </a:cubicBezTo>
                <a:cubicBezTo>
                  <a:pt x="21268" y="74266"/>
                  <a:pt x="31577" y="90288"/>
                  <a:pt x="47699" y="95973"/>
                </a:cubicBezTo>
                <a:cubicBezTo>
                  <a:pt x="64445" y="101877"/>
                  <a:pt x="82975" y="95067"/>
                  <a:pt x="92122" y="79648"/>
                </a:cubicBezTo>
                <a:lnTo>
                  <a:pt x="104830" y="87422"/>
                </a:lnTo>
                <a:close/>
              </a:path>
            </a:pathLst>
          </a:custGeom>
          <a:solidFill>
            <a:srgbClr val="FF0000"/>
          </a:solidFill>
          <a:ln w="9525" cap="flat" cmpd="sng">
            <a:solidFill>
              <a:srgbClr val="000000"/>
            </a:solidFill>
            <a:prstDash val="solid"/>
            <a:miter lim="800000"/>
            <a:headEnd type="none" w="sm" len="sm"/>
            <a:tailEnd type="none" w="sm" len="sm"/>
          </a:ln>
          <a:effectLst>
            <a:outerShdw blurRad="63500" dist="20000" dir="540000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Where we can intervene</a:t>
            </a:r>
            <a:endParaRPr/>
          </a:p>
        </p:txBody>
      </p:sp>
      <p:sp>
        <p:nvSpPr>
          <p:cNvPr id="178" name="Google Shape;178;p28"/>
          <p:cNvSpPr/>
          <p:nvPr/>
        </p:nvSpPr>
        <p:spPr>
          <a:xfrm>
            <a:off x="3733800" y="1455737"/>
            <a:ext cx="16002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report</a:t>
            </a:r>
            <a:endParaRPr/>
          </a:p>
        </p:txBody>
      </p:sp>
      <p:sp>
        <p:nvSpPr>
          <p:cNvPr id="179" name="Google Shape;179;p28"/>
          <p:cNvSpPr/>
          <p:nvPr/>
        </p:nvSpPr>
        <p:spPr>
          <a:xfrm>
            <a:off x="1333500" y="2601912"/>
            <a:ext cx="1981200" cy="8382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list of issues</a:t>
            </a:r>
            <a:endParaRPr/>
          </a:p>
        </p:txBody>
      </p:sp>
      <p:sp>
        <p:nvSpPr>
          <p:cNvPr id="180" name="Google Shape;180;p28"/>
          <p:cNvSpPr/>
          <p:nvPr/>
        </p:nvSpPr>
        <p:spPr>
          <a:xfrm>
            <a:off x="1447800" y="3970337"/>
            <a:ext cx="17526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answers</a:t>
            </a:r>
            <a:endParaRPr/>
          </a:p>
        </p:txBody>
      </p:sp>
      <p:sp>
        <p:nvSpPr>
          <p:cNvPr id="181" name="Google Shape;181;p28"/>
          <p:cNvSpPr/>
          <p:nvPr/>
        </p:nvSpPr>
        <p:spPr>
          <a:xfrm>
            <a:off x="5867400" y="4656137"/>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concluding observations</a:t>
            </a:r>
            <a:endParaRPr/>
          </a:p>
        </p:txBody>
      </p:sp>
      <p:sp>
        <p:nvSpPr>
          <p:cNvPr id="182" name="Google Shape;182;p28"/>
          <p:cNvSpPr txBox="1"/>
          <p:nvPr/>
        </p:nvSpPr>
        <p:spPr>
          <a:xfrm>
            <a:off x="1116012" y="5341937"/>
            <a:ext cx="1638300" cy="8016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sp>
        <p:nvSpPr>
          <p:cNvPr id="183" name="Google Shape;183;p28"/>
          <p:cNvSpPr txBox="1"/>
          <p:nvPr/>
        </p:nvSpPr>
        <p:spPr>
          <a:xfrm>
            <a:off x="3419475" y="5029200"/>
            <a:ext cx="2232000" cy="1392300"/>
          </a:xfrm>
          <a:prstGeom prst="rect">
            <a:avLst/>
          </a:prstGeom>
          <a:solidFill>
            <a:srgbClr val="FFFF00"/>
          </a:solidFill>
          <a:ln w="9525" cap="flat" cmpd="sng">
            <a:solidFill>
              <a:srgbClr val="000000"/>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COMMITTEE’S SESSION</a:t>
            </a:r>
            <a:endParaRPr/>
          </a:p>
        </p:txBody>
      </p:sp>
      <p:sp>
        <p:nvSpPr>
          <p:cNvPr id="184" name="Google Shape;184;p28"/>
          <p:cNvSpPr/>
          <p:nvPr/>
        </p:nvSpPr>
        <p:spPr>
          <a:xfrm>
            <a:off x="6477000" y="3436937"/>
            <a:ext cx="2057400" cy="7620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implements recommendations</a:t>
            </a:r>
            <a:endParaRPr/>
          </a:p>
        </p:txBody>
      </p:sp>
      <p:sp>
        <p:nvSpPr>
          <p:cNvPr id="185" name="Google Shape;185;p28"/>
          <p:cNvSpPr/>
          <p:nvPr/>
        </p:nvSpPr>
        <p:spPr>
          <a:xfrm>
            <a:off x="5562600" y="2141537"/>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follow-up</a:t>
            </a:r>
            <a:endParaRPr/>
          </a:p>
        </p:txBody>
      </p:sp>
      <p:sp>
        <p:nvSpPr>
          <p:cNvPr id="186" name="Google Shape;186;p28"/>
          <p:cNvSpPr/>
          <p:nvPr/>
        </p:nvSpPr>
        <p:spPr>
          <a:xfrm rot="8339944" flipH="1">
            <a:off x="3468618" y="2462055"/>
            <a:ext cx="2281307" cy="2341702"/>
          </a:xfrm>
          <a:custGeom>
            <a:avLst/>
            <a:gdLst/>
            <a:ahLst/>
            <a:cxnLst/>
            <a:rect l="l" t="t" r="r" b="b"/>
            <a:pathLst>
              <a:path w="120000" h="120000" extrusionOk="0">
                <a:moveTo>
                  <a:pt x="104830" y="87422"/>
                </a:moveTo>
                <a:cubicBezTo>
                  <a:pt x="91721" y="109012"/>
                  <a:pt x="65180" y="118213"/>
                  <a:pt x="41589" y="109347"/>
                </a:cubicBezTo>
                <a:cubicBezTo>
                  <a:pt x="18674" y="100734"/>
                  <a:pt x="4725" y="77375"/>
                  <a:pt x="7961" y="53031"/>
                </a:cubicBezTo>
                <a:cubicBezTo>
                  <a:pt x="11237" y="28388"/>
                  <a:pt x="31228" y="9395"/>
                  <a:pt x="55924" y="7465"/>
                </a:cubicBezTo>
                <a:cubicBezTo>
                  <a:pt x="80789" y="5522"/>
                  <a:pt x="103583" y="21404"/>
                  <a:pt x="110463" y="45465"/>
                </a:cubicBezTo>
                <a:lnTo>
                  <a:pt x="117686" y="45295"/>
                </a:lnTo>
                <a:lnTo>
                  <a:pt x="104987" y="58942"/>
                </a:lnTo>
                <a:lnTo>
                  <a:pt x="87695" y="46000"/>
                </a:lnTo>
                <a:lnTo>
                  <a:pt x="94808" y="45833"/>
                </a:lnTo>
                <a:cubicBezTo>
                  <a:pt x="88266" y="29258"/>
                  <a:pt x="71260" y="19525"/>
                  <a:pt x="53909" y="22425"/>
                </a:cubicBezTo>
                <a:cubicBezTo>
                  <a:pt x="36892" y="25270"/>
                  <a:pt x="23980" y="39532"/>
                  <a:pt x="22617" y="56989"/>
                </a:cubicBezTo>
                <a:cubicBezTo>
                  <a:pt x="21268" y="74266"/>
                  <a:pt x="31577" y="90288"/>
                  <a:pt x="47699" y="95973"/>
                </a:cubicBezTo>
                <a:cubicBezTo>
                  <a:pt x="64445" y="101877"/>
                  <a:pt x="82975" y="95067"/>
                  <a:pt x="92122" y="79648"/>
                </a:cubicBezTo>
                <a:lnTo>
                  <a:pt x="104830" y="87422"/>
                </a:lnTo>
                <a:close/>
              </a:path>
            </a:pathLst>
          </a:custGeom>
          <a:solidFill>
            <a:srgbClr val="FF0000"/>
          </a:solidFill>
          <a:ln w="9525" cap="flat" cmpd="sng">
            <a:solidFill>
              <a:srgbClr val="000000"/>
            </a:solidFill>
            <a:prstDash val="solid"/>
            <a:miter lim="800000"/>
            <a:headEnd type="none" w="sm" len="sm"/>
            <a:tailEnd type="none" w="sm" len="sm"/>
          </a:ln>
          <a:effectLst>
            <a:outerShdw blurRad="63500" dist="20000" dir="540000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cxnSp>
        <p:nvCxnSpPr>
          <p:cNvPr id="187" name="Google Shape;187;p28"/>
          <p:cNvCxnSpPr/>
          <p:nvPr/>
        </p:nvCxnSpPr>
        <p:spPr>
          <a:xfrm>
            <a:off x="2771775" y="5722937"/>
            <a:ext cx="533400" cy="15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188" name="Google Shape;188;p28"/>
          <p:cNvSpPr txBox="1"/>
          <p:nvPr/>
        </p:nvSpPr>
        <p:spPr>
          <a:xfrm>
            <a:off x="7254875" y="1196975"/>
            <a:ext cx="1592400" cy="7923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cxnSp>
        <p:nvCxnSpPr>
          <p:cNvPr id="189" name="Google Shape;189;p28"/>
          <p:cNvCxnSpPr/>
          <p:nvPr/>
        </p:nvCxnSpPr>
        <p:spPr>
          <a:xfrm flipH="1">
            <a:off x="7909025" y="2132012"/>
            <a:ext cx="469800" cy="3969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190" name="Google Shape;190;p28"/>
          <p:cNvSpPr txBox="1"/>
          <p:nvPr/>
        </p:nvSpPr>
        <p:spPr>
          <a:xfrm>
            <a:off x="1371600" y="1211262"/>
            <a:ext cx="1608000" cy="8016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cxnSp>
        <p:nvCxnSpPr>
          <p:cNvPr id="191" name="Google Shape;191;p28"/>
          <p:cNvCxnSpPr/>
          <p:nvPr/>
        </p:nvCxnSpPr>
        <p:spPr>
          <a:xfrm>
            <a:off x="3121025" y="1722437"/>
            <a:ext cx="533400" cy="15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cxnSp>
        <p:nvCxnSpPr>
          <p:cNvPr id="192" name="Google Shape;192;p28"/>
          <p:cNvCxnSpPr/>
          <p:nvPr/>
        </p:nvCxnSpPr>
        <p:spPr>
          <a:xfrm>
            <a:off x="2392362" y="2132012"/>
            <a:ext cx="0" cy="3174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193" name="Google Shape;193;p28"/>
          <p:cNvSpPr txBox="1"/>
          <p:nvPr/>
        </p:nvSpPr>
        <p:spPr>
          <a:xfrm>
            <a:off x="30162" y="6381750"/>
            <a:ext cx="9150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sz="2400" b="0" i="0" u="none">
                <a:solidFill>
                  <a:schemeClr val="dk1"/>
                </a:solidFill>
                <a:latin typeface="Bookman Old Style"/>
                <a:ea typeface="Bookman Old Style"/>
                <a:cs typeface="Bookman Old Style"/>
                <a:sym typeface="Bookman Old Style"/>
              </a:rPr>
              <a:t>At national and international level, alone and with partners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Special Rapporteur</a:t>
            </a:r>
            <a:endParaRPr/>
          </a:p>
        </p:txBody>
      </p:sp>
      <p:sp>
        <p:nvSpPr>
          <p:cNvPr id="200" name="Google Shape;200;p29"/>
          <p:cNvSpPr txBox="1">
            <a:spLocks noGrp="1"/>
          </p:cNvSpPr>
          <p:nvPr>
            <p:ph type="body" idx="1"/>
          </p:nvPr>
        </p:nvSpPr>
        <p:spPr>
          <a:xfrm>
            <a:off x="457200" y="1219200"/>
            <a:ext cx="4544100" cy="4907100"/>
          </a:xfrm>
          <a:prstGeom prst="rect">
            <a:avLst/>
          </a:prstGeom>
        </p:spPr>
        <p:txBody>
          <a:bodyPr spcFirstLastPara="1" wrap="square" lIns="91425" tIns="45700" rIns="91425" bIns="45700" anchor="t" anchorCtr="0">
            <a:noAutofit/>
          </a:bodyPr>
          <a:lstStyle/>
          <a:p>
            <a:pPr marL="0" lvl="0" indent="0" algn="l" rtl="0">
              <a:spcBef>
                <a:spcPts val="440"/>
              </a:spcBef>
              <a:spcAft>
                <a:spcPts val="0"/>
              </a:spcAft>
              <a:buNone/>
            </a:pPr>
            <a:r>
              <a:rPr lang="en-US" sz="1800"/>
              <a:t>Mandate:</a:t>
            </a:r>
            <a:endParaRPr sz="1800"/>
          </a:p>
          <a:p>
            <a:pPr marL="457200" lvl="0" indent="-342900" algn="l" rtl="0">
              <a:spcBef>
                <a:spcPts val="1000"/>
              </a:spcBef>
              <a:spcAft>
                <a:spcPts val="0"/>
              </a:spcAft>
              <a:buSzPts val="1800"/>
              <a:buChar char="●"/>
            </a:pPr>
            <a:r>
              <a:rPr lang="en-US" sz="1800"/>
              <a:t>Regular dialogue </a:t>
            </a:r>
            <a:endParaRPr sz="1800"/>
          </a:p>
          <a:p>
            <a:pPr marL="457200" lvl="0" indent="-342900" algn="l" rtl="0">
              <a:spcBef>
                <a:spcPts val="1000"/>
              </a:spcBef>
              <a:spcAft>
                <a:spcPts val="0"/>
              </a:spcAft>
              <a:buSzPts val="1800"/>
              <a:buChar char="●"/>
            </a:pPr>
            <a:r>
              <a:rPr lang="en-US" sz="1800"/>
              <a:t>Receive and exchange information;</a:t>
            </a:r>
            <a:endParaRPr sz="1800"/>
          </a:p>
          <a:p>
            <a:pPr marL="457200" lvl="0" indent="-342900" algn="l" rtl="0">
              <a:spcBef>
                <a:spcPts val="1000"/>
              </a:spcBef>
              <a:spcAft>
                <a:spcPts val="0"/>
              </a:spcAft>
              <a:buSzPts val="1800"/>
              <a:buChar char="●"/>
            </a:pPr>
            <a:r>
              <a:rPr lang="en-US" sz="1800"/>
              <a:t>Consult with and involve pwd and organisations;</a:t>
            </a:r>
            <a:endParaRPr sz="1800"/>
          </a:p>
          <a:p>
            <a:pPr marL="457200" lvl="0" indent="-342900" algn="l" rtl="0">
              <a:spcBef>
                <a:spcPts val="1000"/>
              </a:spcBef>
              <a:spcAft>
                <a:spcPts val="0"/>
              </a:spcAft>
              <a:buSzPts val="1800"/>
              <a:buChar char="●"/>
            </a:pPr>
            <a:r>
              <a:rPr lang="en-US" sz="1800"/>
              <a:t>Make concrete recommendations;</a:t>
            </a:r>
            <a:endParaRPr sz="1800"/>
          </a:p>
          <a:p>
            <a:pPr marL="457200" lvl="0" indent="-342900" algn="l" rtl="0">
              <a:spcBef>
                <a:spcPts val="1000"/>
              </a:spcBef>
              <a:spcAft>
                <a:spcPts val="0"/>
              </a:spcAft>
              <a:buSzPts val="1800"/>
              <a:buChar char="●"/>
            </a:pPr>
            <a:r>
              <a:rPr lang="en-US" sz="1800"/>
              <a:t>Provide technical assistance;</a:t>
            </a:r>
            <a:endParaRPr sz="1800"/>
          </a:p>
          <a:p>
            <a:pPr marL="457200" lvl="0" indent="-342900" algn="l" rtl="0">
              <a:spcBef>
                <a:spcPts val="1000"/>
              </a:spcBef>
              <a:spcAft>
                <a:spcPts val="0"/>
              </a:spcAft>
              <a:buSzPts val="1800"/>
              <a:buChar char="●"/>
            </a:pPr>
            <a:r>
              <a:rPr lang="en-US" sz="1800"/>
              <a:t>Raise awareness of the rights of persons with disabilities;</a:t>
            </a:r>
            <a:endParaRPr sz="1800"/>
          </a:p>
          <a:p>
            <a:pPr marL="457200" lvl="0" indent="-342900" algn="l" rtl="0">
              <a:spcBef>
                <a:spcPts val="1000"/>
              </a:spcBef>
              <a:spcAft>
                <a:spcPts val="0"/>
              </a:spcAft>
              <a:buSzPts val="1800"/>
              <a:buChar char="●"/>
            </a:pPr>
            <a:r>
              <a:rPr lang="en-US" sz="1800"/>
              <a:t>Closely cooperate with UN human rights mechanisms and UN entities;</a:t>
            </a:r>
            <a:endParaRPr sz="1800"/>
          </a:p>
          <a:p>
            <a:pPr marL="457200" lvl="0" indent="-342900" algn="l" rtl="0">
              <a:spcBef>
                <a:spcPts val="1000"/>
              </a:spcBef>
              <a:spcAft>
                <a:spcPts val="0"/>
              </a:spcAft>
              <a:buSzPts val="1800"/>
              <a:buChar char="●"/>
            </a:pPr>
            <a:r>
              <a:rPr lang="en-US" sz="1800"/>
              <a:t>Integrate a gender perspective t;</a:t>
            </a:r>
            <a:endParaRPr sz="1800"/>
          </a:p>
          <a:p>
            <a:pPr marL="457200" lvl="0" indent="-342900" algn="l" rtl="0">
              <a:spcBef>
                <a:spcPts val="1000"/>
              </a:spcBef>
              <a:spcAft>
                <a:spcPts val="1000"/>
              </a:spcAft>
              <a:buSzPts val="1800"/>
              <a:buChar char="●"/>
            </a:pPr>
            <a:r>
              <a:rPr lang="en-US" sz="1800"/>
              <a:t>Report annually to the Human Rights Council and the General Assembly.</a:t>
            </a:r>
            <a:endParaRPr sz="1800"/>
          </a:p>
        </p:txBody>
      </p:sp>
      <p:sp>
        <p:nvSpPr>
          <p:cNvPr id="201" name="Google Shape;201;p29"/>
          <p:cNvSpPr txBox="1">
            <a:spLocks noGrp="1"/>
          </p:cNvSpPr>
          <p:nvPr>
            <p:ph type="body" idx="1"/>
          </p:nvPr>
        </p:nvSpPr>
        <p:spPr>
          <a:xfrm>
            <a:off x="5001350" y="1219200"/>
            <a:ext cx="4037100" cy="2169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440"/>
              </a:spcBef>
              <a:spcAft>
                <a:spcPts val="0"/>
              </a:spcAft>
              <a:buNone/>
            </a:pPr>
            <a:r>
              <a:rPr lang="en-US" sz="1800">
                <a:solidFill>
                  <a:srgbClr val="727272"/>
                </a:solidFill>
                <a:latin typeface="Ubuntu"/>
                <a:ea typeface="Ubuntu"/>
                <a:cs typeface="Ubuntu"/>
                <a:sym typeface="Ubuntu"/>
              </a:rPr>
              <a:t>How:</a:t>
            </a:r>
            <a:endParaRPr sz="1800">
              <a:solidFill>
                <a:srgbClr val="727272"/>
              </a:solidFill>
              <a:latin typeface="Ubuntu"/>
              <a:ea typeface="Ubuntu"/>
              <a:cs typeface="Ubuntu"/>
              <a:sym typeface="Ubuntu"/>
            </a:endParaRPr>
          </a:p>
          <a:p>
            <a:pPr marL="457200" marR="0" lvl="0" indent="-342900" algn="l" rtl="0">
              <a:lnSpc>
                <a:spcPct val="100000"/>
              </a:lnSpc>
              <a:spcBef>
                <a:spcPts val="1000"/>
              </a:spcBef>
              <a:spcAft>
                <a:spcPts val="0"/>
              </a:spcAft>
              <a:buClr>
                <a:srgbClr val="727272"/>
              </a:buClr>
              <a:buSzPts val="1800"/>
              <a:buChar char="●"/>
            </a:pPr>
            <a:r>
              <a:rPr lang="en-US" sz="1800">
                <a:solidFill>
                  <a:srgbClr val="727272"/>
                </a:solidFill>
                <a:latin typeface="Ubuntu"/>
                <a:ea typeface="Ubuntu"/>
                <a:cs typeface="Ubuntu"/>
                <a:sym typeface="Ubuntu"/>
              </a:rPr>
              <a:t>Communications</a:t>
            </a:r>
            <a:endParaRPr sz="1800">
              <a:solidFill>
                <a:srgbClr val="727272"/>
              </a:solidFill>
              <a:latin typeface="Ubuntu"/>
              <a:ea typeface="Ubuntu"/>
              <a:cs typeface="Ubuntu"/>
              <a:sym typeface="Ubuntu"/>
            </a:endParaRPr>
          </a:p>
          <a:p>
            <a:pPr marL="457200" marR="0" lvl="0" indent="-342900" algn="l" rtl="0">
              <a:lnSpc>
                <a:spcPct val="100000"/>
              </a:lnSpc>
              <a:spcBef>
                <a:spcPts val="1000"/>
              </a:spcBef>
              <a:spcAft>
                <a:spcPts val="0"/>
              </a:spcAft>
              <a:buClr>
                <a:srgbClr val="727272"/>
              </a:buClr>
              <a:buSzPts val="1800"/>
              <a:buChar char="●"/>
            </a:pPr>
            <a:r>
              <a:rPr lang="en-US" sz="1800">
                <a:solidFill>
                  <a:srgbClr val="727272"/>
                </a:solidFill>
                <a:latin typeface="Ubuntu"/>
                <a:ea typeface="Ubuntu"/>
                <a:cs typeface="Ubuntu"/>
                <a:sym typeface="Ubuntu"/>
              </a:rPr>
              <a:t>Country visits</a:t>
            </a:r>
            <a:endParaRPr sz="1800">
              <a:solidFill>
                <a:srgbClr val="727272"/>
              </a:solidFill>
              <a:latin typeface="Ubuntu"/>
              <a:ea typeface="Ubuntu"/>
              <a:cs typeface="Ubuntu"/>
              <a:sym typeface="Ubuntu"/>
            </a:endParaRPr>
          </a:p>
          <a:p>
            <a:pPr marL="457200" marR="0" lvl="0" indent="-342900" algn="l" rtl="0">
              <a:lnSpc>
                <a:spcPct val="100000"/>
              </a:lnSpc>
              <a:spcBef>
                <a:spcPts val="1000"/>
              </a:spcBef>
              <a:spcAft>
                <a:spcPts val="0"/>
              </a:spcAft>
              <a:buClr>
                <a:srgbClr val="727272"/>
              </a:buClr>
              <a:buSzPts val="1800"/>
              <a:buChar char="●"/>
            </a:pPr>
            <a:r>
              <a:rPr lang="en-US" sz="1800">
                <a:solidFill>
                  <a:srgbClr val="727272"/>
                </a:solidFill>
                <a:latin typeface="Ubuntu"/>
                <a:ea typeface="Ubuntu"/>
                <a:cs typeface="Ubuntu"/>
                <a:sym typeface="Ubuntu"/>
              </a:rPr>
              <a:t>Speeches and presentations</a:t>
            </a:r>
            <a:endParaRPr sz="1800">
              <a:solidFill>
                <a:srgbClr val="727272"/>
              </a:solidFill>
              <a:latin typeface="Ubuntu"/>
              <a:ea typeface="Ubuntu"/>
              <a:cs typeface="Ubuntu"/>
              <a:sym typeface="Ubuntu"/>
            </a:endParaRPr>
          </a:p>
          <a:p>
            <a:pPr marL="457200" marR="0" lvl="0" indent="-342900" algn="l" rtl="0">
              <a:lnSpc>
                <a:spcPct val="100000"/>
              </a:lnSpc>
              <a:spcBef>
                <a:spcPts val="1000"/>
              </a:spcBef>
              <a:spcAft>
                <a:spcPts val="1000"/>
              </a:spcAft>
              <a:buClr>
                <a:srgbClr val="727272"/>
              </a:buClr>
              <a:buSzPts val="1800"/>
              <a:buChar char="●"/>
            </a:pPr>
            <a:r>
              <a:rPr lang="en-US" sz="1800">
                <a:solidFill>
                  <a:srgbClr val="727272"/>
                </a:solidFill>
                <a:latin typeface="Ubuntu"/>
                <a:ea typeface="Ubuntu"/>
                <a:cs typeface="Ubuntu"/>
                <a:sym typeface="Ubuntu"/>
              </a:rPr>
              <a:t>Annual reports</a:t>
            </a:r>
            <a:endParaRPr sz="1800">
              <a:latin typeface="Ubuntu"/>
              <a:ea typeface="Ubuntu"/>
              <a:cs typeface="Ubuntu"/>
              <a:sym typeface="Ubuntu"/>
            </a:endParaRPr>
          </a:p>
        </p:txBody>
      </p:sp>
      <p:pic>
        <p:nvPicPr>
          <p:cNvPr id="202" name="Google Shape;202;p29"/>
          <p:cNvPicPr preferRelativeResize="0"/>
          <p:nvPr/>
        </p:nvPicPr>
        <p:blipFill>
          <a:blip r:embed="rId3">
            <a:alphaModFix/>
          </a:blip>
          <a:stretch>
            <a:fillRect/>
          </a:stretch>
        </p:blipFill>
        <p:spPr>
          <a:xfrm>
            <a:off x="5451600" y="4371033"/>
            <a:ext cx="3447300" cy="2401619"/>
          </a:xfrm>
          <a:prstGeom prst="rect">
            <a:avLst/>
          </a:prstGeom>
          <a:noFill/>
          <a:ln>
            <a:noFill/>
          </a:ln>
        </p:spPr>
      </p:pic>
      <p:sp>
        <p:nvSpPr>
          <p:cNvPr id="203" name="Google Shape;203;p29"/>
          <p:cNvSpPr txBox="1"/>
          <p:nvPr/>
        </p:nvSpPr>
        <p:spPr>
          <a:xfrm>
            <a:off x="5134800" y="3792625"/>
            <a:ext cx="3933000" cy="5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Catalina Devandas Aguilar</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722313" y="4406900"/>
            <a:ext cx="7772400" cy="13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Case: Right to Health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a:t>Article 18 - Liberty of movement and nationality</a:t>
            </a:r>
            <a:endParaRPr/>
          </a:p>
        </p:txBody>
      </p:sp>
      <p:sp>
        <p:nvSpPr>
          <p:cNvPr id="216" name="Google Shape;216;p31"/>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600"/>
              <a:buFont typeface="Times New Roman"/>
              <a:buNone/>
            </a:pPr>
            <a:r>
              <a:rPr lang="en-US" sz="2400">
                <a:solidFill>
                  <a:schemeClr val="dk1"/>
                </a:solidFill>
              </a:rPr>
              <a:t>1. </a:t>
            </a:r>
            <a:r>
              <a:rPr lang="en-US" sz="2400">
                <a:solidFill>
                  <a:srgbClr val="BFBFBF"/>
                </a:solidFill>
              </a:rPr>
              <a:t>States Parties shall recognize the rights of persons with disabilities to liberty of movement, to freedom to choose their residence and to a nationality, on an equal basis with others, including …</a:t>
            </a:r>
            <a:endParaRPr sz="2400">
              <a:solidFill>
                <a:schemeClr val="dk1"/>
              </a:solidFill>
            </a:endParaRPr>
          </a:p>
          <a:p>
            <a:pPr marL="342900" lvl="0" indent="-342900" algn="l" rtl="0">
              <a:spcBef>
                <a:spcPts val="600"/>
              </a:spcBef>
              <a:spcAft>
                <a:spcPts val="0"/>
              </a:spcAft>
              <a:buClr>
                <a:schemeClr val="dk1"/>
              </a:buClr>
              <a:buSzPts val="2600"/>
              <a:buFont typeface="Times New Roman"/>
              <a:buNone/>
            </a:pPr>
            <a:r>
              <a:rPr lang="en-US" sz="2400">
                <a:solidFill>
                  <a:schemeClr val="dk1"/>
                </a:solidFill>
              </a:rPr>
              <a:t>2. Children with disabilities shall be registered immediately after birth and shall have the right from birth to a name, the right to acquire a nationality and, as far as possible, the right to know and be cared for by their parents.</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2"/>
          <p:cNvPicPr preferRelativeResize="0"/>
          <p:nvPr/>
        </p:nvPicPr>
        <p:blipFill rotWithShape="1">
          <a:blip r:embed="rId3">
            <a:alphaModFix/>
          </a:blip>
          <a:srcRect/>
          <a:stretch/>
        </p:blipFill>
        <p:spPr>
          <a:xfrm>
            <a:off x="0" y="1262062"/>
            <a:ext cx="9139809" cy="5592579"/>
          </a:xfrm>
          <a:prstGeom prst="rect">
            <a:avLst/>
          </a:prstGeom>
          <a:noFill/>
          <a:ln>
            <a:noFill/>
          </a:ln>
        </p:spPr>
      </p:pic>
      <p:sp>
        <p:nvSpPr>
          <p:cNvPr id="222" name="Google Shape;222;p32"/>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Data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Unfortunately</a:t>
            </a:r>
            <a:endParaRPr/>
          </a:p>
        </p:txBody>
      </p:sp>
      <p:pic>
        <p:nvPicPr>
          <p:cNvPr id="228" name="Google Shape;228;p33"/>
          <p:cNvPicPr preferRelativeResize="0"/>
          <p:nvPr/>
        </p:nvPicPr>
        <p:blipFill rotWithShape="1">
          <a:blip r:embed="rId3">
            <a:alphaModFix/>
          </a:blip>
          <a:srcRect/>
          <a:stretch/>
        </p:blipFill>
        <p:spPr>
          <a:xfrm>
            <a:off x="0" y="1241425"/>
            <a:ext cx="9110472" cy="5606091"/>
          </a:xfrm>
          <a:prstGeom prst="rect">
            <a:avLst/>
          </a:prstGeom>
          <a:noFill/>
          <a:ln>
            <a:noFill/>
          </a:ln>
        </p:spPr>
      </p:pic>
      <p:pic>
        <p:nvPicPr>
          <p:cNvPr id="229" name="Google Shape;229;p33" descr="extreme_hydrocephalus.jpg"/>
          <p:cNvPicPr preferRelativeResize="0"/>
          <p:nvPr/>
        </p:nvPicPr>
        <p:blipFill rotWithShape="1">
          <a:blip r:embed="rId4">
            <a:alphaModFix/>
          </a:blip>
          <a:srcRect/>
          <a:stretch/>
        </p:blipFill>
        <p:spPr>
          <a:xfrm>
            <a:off x="0" y="1196975"/>
            <a:ext cx="9124950" cy="5650930"/>
          </a:xfrm>
          <a:prstGeom prst="rect">
            <a:avLst/>
          </a:prstGeom>
          <a:noFill/>
          <a:ln>
            <a:noFill/>
          </a:ln>
        </p:spPr>
      </p:pic>
      <p:pic>
        <p:nvPicPr>
          <p:cNvPr id="230" name="Google Shape;230;p33"/>
          <p:cNvPicPr preferRelativeResize="0"/>
          <p:nvPr/>
        </p:nvPicPr>
        <p:blipFill rotWithShape="1">
          <a:blip r:embed="rId5">
            <a:alphaModFix/>
          </a:blip>
          <a:srcRect b="480"/>
          <a:stretch/>
        </p:blipFill>
        <p:spPr>
          <a:xfrm>
            <a:off x="0" y="1177925"/>
            <a:ext cx="9118092" cy="56786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4"/>
          <p:cNvPicPr preferRelativeResize="0"/>
          <p:nvPr/>
        </p:nvPicPr>
        <p:blipFill rotWithShape="1">
          <a:blip r:embed="rId3">
            <a:alphaModFix/>
          </a:blip>
          <a:srcRect/>
          <a:stretch/>
        </p:blipFill>
        <p:spPr>
          <a:xfrm>
            <a:off x="250825" y="4724400"/>
            <a:ext cx="1728297" cy="1592129"/>
          </a:xfrm>
          <a:prstGeom prst="rect">
            <a:avLst/>
          </a:prstGeom>
          <a:noFill/>
          <a:ln>
            <a:noFill/>
          </a:ln>
        </p:spPr>
      </p:pic>
      <p:pic>
        <p:nvPicPr>
          <p:cNvPr id="236" name="Google Shape;236;p34" descr="WHO logo.jpeg"/>
          <p:cNvPicPr preferRelativeResize="0"/>
          <p:nvPr/>
        </p:nvPicPr>
        <p:blipFill rotWithShape="1">
          <a:blip r:embed="rId4">
            <a:alphaModFix/>
          </a:blip>
          <a:srcRect/>
          <a:stretch/>
        </p:blipFill>
        <p:spPr>
          <a:xfrm>
            <a:off x="2235200" y="4483100"/>
            <a:ext cx="1799835" cy="1822278"/>
          </a:xfrm>
          <a:prstGeom prst="rect">
            <a:avLst/>
          </a:prstGeom>
          <a:noFill/>
          <a:ln>
            <a:noFill/>
          </a:ln>
        </p:spPr>
      </p:pic>
      <p:sp>
        <p:nvSpPr>
          <p:cNvPr id="237" name="Google Shape;237;p34"/>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Focus on surveillance</a:t>
            </a:r>
            <a:endParaRPr/>
          </a:p>
        </p:txBody>
      </p:sp>
      <p:pic>
        <p:nvPicPr>
          <p:cNvPr id="238" name="Google Shape;238;p34" descr="2011 Smarter Futures logo.jpg"/>
          <p:cNvPicPr preferRelativeResize="0"/>
          <p:nvPr/>
        </p:nvPicPr>
        <p:blipFill rotWithShape="1">
          <a:blip r:embed="rId5">
            <a:alphaModFix/>
          </a:blip>
          <a:srcRect/>
          <a:stretch/>
        </p:blipFill>
        <p:spPr>
          <a:xfrm>
            <a:off x="363537" y="1916112"/>
            <a:ext cx="2155905" cy="2784639"/>
          </a:xfrm>
          <a:prstGeom prst="rect">
            <a:avLst/>
          </a:prstGeom>
          <a:noFill/>
          <a:ln>
            <a:noFill/>
          </a:ln>
        </p:spPr>
      </p:pic>
      <p:pic>
        <p:nvPicPr>
          <p:cNvPr id="239" name="Google Shape;239;p34" descr="cdc-logo.png"/>
          <p:cNvPicPr preferRelativeResize="0"/>
          <p:nvPr/>
        </p:nvPicPr>
        <p:blipFill rotWithShape="1">
          <a:blip r:embed="rId6">
            <a:alphaModFix/>
          </a:blip>
          <a:srcRect/>
          <a:stretch/>
        </p:blipFill>
        <p:spPr>
          <a:xfrm>
            <a:off x="2595562" y="3068637"/>
            <a:ext cx="1831975" cy="1342924"/>
          </a:xfrm>
          <a:prstGeom prst="rect">
            <a:avLst/>
          </a:prstGeom>
          <a:noFill/>
          <a:ln>
            <a:noFill/>
          </a:ln>
        </p:spPr>
      </p:pic>
      <p:pic>
        <p:nvPicPr>
          <p:cNvPr id="240" name="Google Shape;240;p34"/>
          <p:cNvPicPr preferRelativeResize="0"/>
          <p:nvPr/>
        </p:nvPicPr>
        <p:blipFill rotWithShape="1">
          <a:blip r:embed="rId7">
            <a:alphaModFix/>
          </a:blip>
          <a:srcRect/>
          <a:stretch/>
        </p:blipFill>
        <p:spPr>
          <a:xfrm>
            <a:off x="5429250" y="2846387"/>
            <a:ext cx="3463925" cy="3462337"/>
          </a:xfrm>
          <a:prstGeom prst="rect">
            <a:avLst/>
          </a:prstGeom>
          <a:noFill/>
          <a:ln>
            <a:noFill/>
          </a:ln>
        </p:spPr>
      </p:pic>
      <p:sp>
        <p:nvSpPr>
          <p:cNvPr id="241" name="Google Shape;241;p34"/>
          <p:cNvSpPr txBox="1"/>
          <p:nvPr/>
        </p:nvSpPr>
        <p:spPr>
          <a:xfrm>
            <a:off x="2818575" y="1806575"/>
            <a:ext cx="5569800" cy="830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bin"/>
              <a:buNone/>
            </a:pPr>
            <a:r>
              <a:rPr lang="en-US" sz="2400" b="0" i="0" u="none">
                <a:solidFill>
                  <a:schemeClr val="dk1"/>
                </a:solidFill>
                <a:latin typeface="Cabin"/>
                <a:ea typeface="Cabin"/>
                <a:cs typeface="Cabin"/>
                <a:sym typeface="Cabin"/>
              </a:rPr>
              <a:t>Data drives efforts in prevention</a:t>
            </a:r>
            <a:endParaRPr/>
          </a:p>
          <a:p>
            <a:pPr marL="0" marR="0" lvl="0" indent="0" algn="l" rtl="0">
              <a:lnSpc>
                <a:spcPct val="100000"/>
              </a:lnSpc>
              <a:spcBef>
                <a:spcPts val="0"/>
              </a:spcBef>
              <a:spcAft>
                <a:spcPts val="0"/>
              </a:spcAft>
              <a:buClr>
                <a:schemeClr val="dk1"/>
              </a:buClr>
              <a:buSzPts val="2400"/>
              <a:buFont typeface="Cabin"/>
              <a:buNone/>
            </a:pPr>
            <a:r>
              <a:rPr lang="en-US" sz="2400" b="0" i="0" u="none">
                <a:solidFill>
                  <a:schemeClr val="dk1"/>
                </a:solidFill>
                <a:latin typeface="Cabin"/>
                <a:ea typeface="Cabin"/>
                <a:cs typeface="Cabin"/>
                <a:sym typeface="Cabin"/>
              </a:rPr>
              <a:t>Data drives efforts in care provision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5"/>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a:t>CRPD Article 25 – Health (1/4)</a:t>
            </a:r>
            <a:endParaRPr/>
          </a:p>
        </p:txBody>
      </p:sp>
      <p:sp>
        <p:nvSpPr>
          <p:cNvPr id="248" name="Google Shape;248;p35"/>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600"/>
              <a:buFont typeface="Times New Roman"/>
              <a:buNone/>
            </a:pPr>
            <a:r>
              <a:rPr lang="en-US" sz="2600">
                <a:solidFill>
                  <a:schemeClr val="dk1"/>
                </a:solidFill>
              </a:rPr>
              <a:t>States Parties recognize that persons with disabilities have the right to the enjoyment of the highest attainable standard of health without discrimination on the basis of disability. States Parties shall take all appropriate measures to ensure access for persons with disabilities to health services that are gender-sensitive, including health-related rehabilitation.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100"/>
              <a:buFont typeface="Arial"/>
              <a:buNone/>
            </a:pPr>
            <a:r>
              <a:rPr lang="en-US"/>
              <a:t>What I want to talk about</a:t>
            </a:r>
            <a:endParaRPr/>
          </a:p>
        </p:txBody>
      </p:sp>
      <p:sp>
        <p:nvSpPr>
          <p:cNvPr id="96" name="Google Shape;96;p18"/>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0" lvl="0" indent="0" algn="l" rtl="0">
              <a:spcBef>
                <a:spcPts val="600"/>
              </a:spcBef>
              <a:spcAft>
                <a:spcPts val="0"/>
              </a:spcAft>
              <a:buClr>
                <a:schemeClr val="dk1"/>
              </a:buClr>
              <a:buSzPts val="2600"/>
              <a:buChar char="•"/>
            </a:pPr>
            <a:r>
              <a:rPr lang="en-US" sz="2600">
                <a:solidFill>
                  <a:schemeClr val="dk1"/>
                </a:solidFill>
                <a:latin typeface="Cabin"/>
                <a:ea typeface="Cabin"/>
                <a:cs typeface="Cabin"/>
                <a:sym typeface="Cabin"/>
              </a:rPr>
              <a:t>Very briefly about my organisation</a:t>
            </a:r>
            <a:endParaRPr sz="2600">
              <a:solidFill>
                <a:schemeClr val="dk1"/>
              </a:solidFill>
              <a:latin typeface="Cabin"/>
              <a:ea typeface="Cabin"/>
              <a:cs typeface="Cabin"/>
              <a:sym typeface="Cabin"/>
            </a:endParaRPr>
          </a:p>
          <a:p>
            <a:pPr marL="0" lvl="0" indent="0" algn="l" rtl="0">
              <a:spcBef>
                <a:spcPts val="600"/>
              </a:spcBef>
              <a:spcAft>
                <a:spcPts val="0"/>
              </a:spcAft>
              <a:buClr>
                <a:schemeClr val="dk1"/>
              </a:buClr>
              <a:buSzPts val="2600"/>
              <a:buChar char="•"/>
            </a:pPr>
            <a:r>
              <a:rPr lang="en-US" sz="2600">
                <a:solidFill>
                  <a:schemeClr val="dk1"/>
                </a:solidFill>
                <a:latin typeface="Cabin"/>
                <a:ea typeface="Cabin"/>
                <a:cs typeface="Cabin"/>
                <a:sym typeface="Cabin"/>
              </a:rPr>
              <a:t>CRPD in brief</a:t>
            </a:r>
            <a:endParaRPr sz="2600">
              <a:solidFill>
                <a:schemeClr val="dk1"/>
              </a:solidFill>
              <a:latin typeface="Cabin"/>
              <a:ea typeface="Cabin"/>
              <a:cs typeface="Cabin"/>
              <a:sym typeface="Cabin"/>
            </a:endParaRPr>
          </a:p>
          <a:p>
            <a:pPr marL="0" lvl="0" indent="0" algn="l" rtl="0">
              <a:spcBef>
                <a:spcPts val="600"/>
              </a:spcBef>
              <a:spcAft>
                <a:spcPts val="0"/>
              </a:spcAft>
              <a:buClr>
                <a:schemeClr val="dk1"/>
              </a:buClr>
              <a:buSzPts val="2600"/>
              <a:buChar char="•"/>
            </a:pPr>
            <a:r>
              <a:rPr lang="en-US" sz="2600">
                <a:solidFill>
                  <a:schemeClr val="dk1"/>
                </a:solidFill>
                <a:latin typeface="Cabin"/>
                <a:ea typeface="Cabin"/>
                <a:cs typeface="Cabin"/>
                <a:sym typeface="Cabin"/>
              </a:rPr>
              <a:t>Advocacy example: Right to Health</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6"/>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a:t>CRPD Article 25 – Health (2/4)</a:t>
            </a:r>
            <a:endParaRPr/>
          </a:p>
        </p:txBody>
      </p:sp>
      <p:sp>
        <p:nvSpPr>
          <p:cNvPr id="255" name="Google Shape;255;p36"/>
          <p:cNvSpPr txBox="1">
            <a:spLocks noGrp="1"/>
          </p:cNvSpPr>
          <p:nvPr>
            <p:ph type="body" idx="1"/>
          </p:nvPr>
        </p:nvSpPr>
        <p:spPr>
          <a:xfrm>
            <a:off x="457200" y="1219200"/>
            <a:ext cx="40371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US" sz="2400" i="0" u="none">
                <a:solidFill>
                  <a:srgbClr val="000000"/>
                </a:solidFill>
              </a:rPr>
              <a:t>In particular, States Parties shall:</a:t>
            </a:r>
            <a:endParaRPr/>
          </a:p>
          <a:p>
            <a:pPr marL="0" marR="0" lvl="0" indent="0" algn="l" rtl="0">
              <a:lnSpc>
                <a:spcPct val="100000"/>
              </a:lnSpc>
              <a:spcBef>
                <a:spcPts val="600"/>
              </a:spcBef>
              <a:spcAft>
                <a:spcPts val="0"/>
              </a:spcAft>
              <a:buClr>
                <a:srgbClr val="000000"/>
              </a:buClr>
              <a:buSzPts val="2400"/>
              <a:buFont typeface="Times New Roman"/>
              <a:buNone/>
            </a:pPr>
            <a:r>
              <a:rPr lang="en-US" sz="2400" i="0" u="none">
                <a:solidFill>
                  <a:srgbClr val="000000"/>
                </a:solidFill>
              </a:rPr>
              <a:t>a. Provide persons with disabilities with the same range, quality and standard of free or affordable health care and programmes as provided to other persons, including in the area of sexual and reproductive health and population-based public health programmes;</a:t>
            </a:r>
            <a:endParaRPr/>
          </a:p>
          <a:p>
            <a:pPr marL="0" marR="0" lvl="0" indent="0" algn="l" rtl="0">
              <a:lnSpc>
                <a:spcPct val="100000"/>
              </a:lnSpc>
              <a:spcBef>
                <a:spcPts val="600"/>
              </a:spcBef>
              <a:spcAft>
                <a:spcPts val="0"/>
              </a:spcAft>
              <a:buClr>
                <a:srgbClr val="000000"/>
              </a:buClr>
              <a:buSzPts val="2800"/>
              <a:buFont typeface="Times New Roman"/>
              <a:buNone/>
            </a:pPr>
            <a:endParaRPr sz="2800" i="0" u="none">
              <a:solidFill>
                <a:srgbClr val="000000"/>
              </a:solidFill>
            </a:endParaRPr>
          </a:p>
          <a:p>
            <a:pPr marL="342900" marR="0" lvl="0" indent="-342900" algn="l" rtl="0">
              <a:spcBef>
                <a:spcPts val="600"/>
              </a:spcBef>
              <a:spcAft>
                <a:spcPts val="0"/>
              </a:spcAft>
              <a:buNone/>
            </a:pPr>
            <a:endParaRPr sz="2800" i="0" u="none">
              <a:solidFill>
                <a:srgbClr val="000000"/>
              </a:solidFill>
            </a:endParaRPr>
          </a:p>
        </p:txBody>
      </p:sp>
      <p:sp>
        <p:nvSpPr>
          <p:cNvPr id="256" name="Google Shape;256;p36"/>
          <p:cNvSpPr txBox="1">
            <a:spLocks noGrp="1"/>
          </p:cNvSpPr>
          <p:nvPr>
            <p:ph type="body" idx="1"/>
          </p:nvPr>
        </p:nvSpPr>
        <p:spPr>
          <a:xfrm>
            <a:off x="4646612" y="1219200"/>
            <a:ext cx="40371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US" sz="2400" i="0" u="none">
                <a:solidFill>
                  <a:srgbClr val="000000"/>
                </a:solidFill>
                <a:latin typeface="Ubuntu"/>
                <a:ea typeface="Ubuntu"/>
                <a:cs typeface="Ubuntu"/>
                <a:sym typeface="Ubuntu"/>
              </a:rPr>
              <a:t>b. Provide those health services needed by persons with disabilities </a:t>
            </a:r>
            <a:r>
              <a:rPr lang="en-US" sz="2400" i="1" u="none">
                <a:solidFill>
                  <a:srgbClr val="B00023"/>
                </a:solidFill>
                <a:latin typeface="Ubuntu"/>
                <a:ea typeface="Ubuntu"/>
                <a:cs typeface="Ubuntu"/>
                <a:sym typeface="Ubuntu"/>
              </a:rPr>
              <a:t>specifically because of their disabilities, including early identification and intervention</a:t>
            </a:r>
            <a:r>
              <a:rPr lang="en-US" sz="2400" i="0" u="none">
                <a:solidFill>
                  <a:srgbClr val="FF0000"/>
                </a:solidFill>
                <a:latin typeface="Ubuntu"/>
                <a:ea typeface="Ubuntu"/>
                <a:cs typeface="Ubuntu"/>
                <a:sym typeface="Ubuntu"/>
              </a:rPr>
              <a:t> </a:t>
            </a:r>
            <a:r>
              <a:rPr lang="en-US" sz="2400" i="0" u="none">
                <a:solidFill>
                  <a:srgbClr val="000000"/>
                </a:solidFill>
                <a:latin typeface="Ubuntu"/>
                <a:ea typeface="Ubuntu"/>
                <a:cs typeface="Ubuntu"/>
                <a:sym typeface="Ubuntu"/>
              </a:rPr>
              <a:t>as appropriate, and services </a:t>
            </a:r>
            <a:r>
              <a:rPr lang="en-US" sz="2400" i="1" u="none">
                <a:solidFill>
                  <a:srgbClr val="B00023"/>
                </a:solidFill>
                <a:latin typeface="Ubuntu"/>
                <a:ea typeface="Ubuntu"/>
                <a:cs typeface="Ubuntu"/>
                <a:sym typeface="Ubuntu"/>
              </a:rPr>
              <a:t>designed to minimize and prevent further disabilities, including among children </a:t>
            </a:r>
            <a:r>
              <a:rPr lang="en-US" sz="2400" i="0" u="none">
                <a:solidFill>
                  <a:srgbClr val="000000"/>
                </a:solidFill>
                <a:latin typeface="Ubuntu"/>
                <a:ea typeface="Ubuntu"/>
                <a:cs typeface="Ubuntu"/>
                <a:sym typeface="Ubuntu"/>
              </a:rPr>
              <a:t>and older persons;</a:t>
            </a:r>
            <a:endParaRPr>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7"/>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a:t>CRPD Article 25 – Health (3/4)</a:t>
            </a:r>
            <a:endParaRPr/>
          </a:p>
        </p:txBody>
      </p:sp>
      <p:sp>
        <p:nvSpPr>
          <p:cNvPr id="263" name="Google Shape;263;p37"/>
          <p:cNvSpPr txBox="1">
            <a:spLocks noGrp="1"/>
          </p:cNvSpPr>
          <p:nvPr>
            <p:ph type="body" idx="1"/>
          </p:nvPr>
        </p:nvSpPr>
        <p:spPr>
          <a:xfrm>
            <a:off x="468312" y="1219200"/>
            <a:ext cx="40260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i="0" u="none">
                <a:solidFill>
                  <a:srgbClr val="000000"/>
                </a:solidFill>
              </a:rPr>
              <a:t>c. Provide these health services as close as possible </a:t>
            </a:r>
            <a:r>
              <a:rPr lang="en-US" sz="2800" i="1" u="none">
                <a:solidFill>
                  <a:srgbClr val="B00023"/>
                </a:solidFill>
              </a:rPr>
              <a:t>to people’s own communities</a:t>
            </a:r>
            <a:r>
              <a:rPr lang="en-US" sz="2800" i="0" u="none">
                <a:solidFill>
                  <a:srgbClr val="000000"/>
                </a:solidFill>
              </a:rPr>
              <a:t>, including in rural areas;</a:t>
            </a:r>
            <a:endParaRPr/>
          </a:p>
          <a:p>
            <a:pPr marL="0" marR="0" lvl="0" indent="0" algn="l" rtl="0">
              <a:lnSpc>
                <a:spcPct val="100000"/>
              </a:lnSpc>
              <a:spcBef>
                <a:spcPts val="600"/>
              </a:spcBef>
              <a:spcAft>
                <a:spcPts val="0"/>
              </a:spcAft>
              <a:buClr>
                <a:srgbClr val="000000"/>
              </a:buClr>
              <a:buSzPts val="2800"/>
              <a:buFont typeface="Times New Roman"/>
              <a:buNone/>
            </a:pPr>
            <a:endParaRPr sz="2800" i="0" u="none">
              <a:solidFill>
                <a:srgbClr val="000000"/>
              </a:solidFill>
            </a:endParaRPr>
          </a:p>
          <a:p>
            <a:pPr marL="342900" marR="0" lvl="0" indent="-342900" algn="l" rtl="0">
              <a:spcBef>
                <a:spcPts val="600"/>
              </a:spcBef>
              <a:spcAft>
                <a:spcPts val="0"/>
              </a:spcAft>
              <a:buNone/>
            </a:pPr>
            <a:endParaRPr sz="2800" i="0" u="none">
              <a:solidFill>
                <a:srgbClr val="000000"/>
              </a:solidFill>
            </a:endParaRPr>
          </a:p>
        </p:txBody>
      </p:sp>
      <p:sp>
        <p:nvSpPr>
          <p:cNvPr id="264" name="Google Shape;264;p37"/>
          <p:cNvSpPr txBox="1">
            <a:spLocks noGrp="1"/>
          </p:cNvSpPr>
          <p:nvPr>
            <p:ph type="body" idx="1"/>
          </p:nvPr>
        </p:nvSpPr>
        <p:spPr>
          <a:xfrm>
            <a:off x="4646612" y="1219200"/>
            <a:ext cx="40371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400"/>
              <a:buFont typeface="Times New Roman"/>
              <a:buNone/>
            </a:pPr>
            <a:r>
              <a:rPr lang="en-US" sz="2200" i="0" u="none">
                <a:solidFill>
                  <a:srgbClr val="000000"/>
                </a:solidFill>
                <a:latin typeface="Ubuntu"/>
                <a:ea typeface="Ubuntu"/>
                <a:cs typeface="Ubuntu"/>
                <a:sym typeface="Ubuntu"/>
              </a:rPr>
              <a:t>d. Require health professionals to provide care of the same quality to persons with disabilities as to others, including on the basis of </a:t>
            </a:r>
            <a:r>
              <a:rPr lang="en-US" sz="2200" i="1" u="none">
                <a:solidFill>
                  <a:srgbClr val="B00023"/>
                </a:solidFill>
                <a:latin typeface="Ubuntu"/>
                <a:ea typeface="Ubuntu"/>
                <a:cs typeface="Ubuntu"/>
                <a:sym typeface="Ubuntu"/>
              </a:rPr>
              <a:t>free and informed consent </a:t>
            </a:r>
            <a:r>
              <a:rPr lang="en-US" sz="2200" i="0" u="none">
                <a:solidFill>
                  <a:srgbClr val="000000"/>
                </a:solidFill>
                <a:latin typeface="Ubuntu"/>
                <a:ea typeface="Ubuntu"/>
                <a:cs typeface="Ubuntu"/>
                <a:sym typeface="Ubuntu"/>
              </a:rPr>
              <a:t>by, inter alia, raising awareness of the human rights, dignity, autonomy and needs of persons with disabilities through training and the promulgation of ethical standards for public and private health care;</a:t>
            </a:r>
            <a:endParaRPr sz="2200">
              <a:latin typeface="Ubuntu"/>
              <a:ea typeface="Ubuntu"/>
              <a:cs typeface="Ubuntu"/>
              <a:sym typeface="Ubuntu"/>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a:t>CRPD Article 25 – Health (4/4)</a:t>
            </a:r>
            <a:endParaRPr/>
          </a:p>
        </p:txBody>
      </p:sp>
      <p:sp>
        <p:nvSpPr>
          <p:cNvPr id="271" name="Google Shape;271;p38"/>
          <p:cNvSpPr txBox="1">
            <a:spLocks noGrp="1"/>
          </p:cNvSpPr>
          <p:nvPr>
            <p:ph type="body" idx="1"/>
          </p:nvPr>
        </p:nvSpPr>
        <p:spPr>
          <a:xfrm>
            <a:off x="457200" y="1219200"/>
            <a:ext cx="40371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0" i="0" u="none">
                <a:solidFill>
                  <a:srgbClr val="000000"/>
                </a:solidFill>
                <a:latin typeface="Cabin"/>
                <a:ea typeface="Cabin"/>
                <a:cs typeface="Cabin"/>
                <a:sym typeface="Cabin"/>
              </a:rPr>
              <a:t>e. Prohibit </a:t>
            </a:r>
            <a:r>
              <a:rPr lang="en-US" sz="2800" b="0" i="1" u="none">
                <a:solidFill>
                  <a:srgbClr val="B00023"/>
                </a:solidFill>
                <a:latin typeface="Cabin"/>
                <a:ea typeface="Cabin"/>
                <a:cs typeface="Cabin"/>
                <a:sym typeface="Cabin"/>
              </a:rPr>
              <a:t>discrimination against persons with disabilities </a:t>
            </a:r>
            <a:r>
              <a:rPr lang="en-US" sz="2800" b="0" i="0" u="none">
                <a:solidFill>
                  <a:srgbClr val="000000"/>
                </a:solidFill>
                <a:latin typeface="Cabin"/>
                <a:ea typeface="Cabin"/>
                <a:cs typeface="Cabin"/>
                <a:sym typeface="Cabin"/>
              </a:rPr>
              <a:t>in the provision of health insurance, and life insurance where such insurance is permitted by national law, which shall be provided in a fair and reasonable manner;</a:t>
            </a:r>
            <a:endParaRPr/>
          </a:p>
          <a:p>
            <a:pPr marL="0" marR="0" lvl="0" indent="0" algn="l" rtl="0">
              <a:lnSpc>
                <a:spcPct val="100000"/>
              </a:lnSpc>
              <a:spcBef>
                <a:spcPts val="600"/>
              </a:spcBef>
              <a:spcAft>
                <a:spcPts val="0"/>
              </a:spcAft>
              <a:buClr>
                <a:srgbClr val="000000"/>
              </a:buClr>
              <a:buSzPts val="2800"/>
              <a:buFont typeface="Times New Roman"/>
              <a:buNone/>
            </a:pPr>
            <a:endParaRPr sz="2800" b="0" i="0" u="none">
              <a:solidFill>
                <a:srgbClr val="000000"/>
              </a:solidFill>
              <a:latin typeface="Cabin"/>
              <a:ea typeface="Cabin"/>
              <a:cs typeface="Cabin"/>
              <a:sym typeface="Cabin"/>
            </a:endParaRPr>
          </a:p>
          <a:p>
            <a:pPr marL="342900" marR="0" lvl="0" indent="-342900" algn="l" rtl="0">
              <a:spcBef>
                <a:spcPts val="600"/>
              </a:spcBef>
              <a:spcAft>
                <a:spcPts val="0"/>
              </a:spcAft>
              <a:buNone/>
            </a:pPr>
            <a:endParaRPr sz="2800" b="0" i="0" u="none">
              <a:solidFill>
                <a:srgbClr val="000000"/>
              </a:solidFill>
              <a:latin typeface="Cabin"/>
              <a:ea typeface="Cabin"/>
              <a:cs typeface="Cabin"/>
              <a:sym typeface="Cabin"/>
            </a:endParaRPr>
          </a:p>
        </p:txBody>
      </p:sp>
      <p:sp>
        <p:nvSpPr>
          <p:cNvPr id="272" name="Google Shape;272;p38"/>
          <p:cNvSpPr txBox="1">
            <a:spLocks noGrp="1"/>
          </p:cNvSpPr>
          <p:nvPr>
            <p:ph type="body" idx="1"/>
          </p:nvPr>
        </p:nvSpPr>
        <p:spPr>
          <a:xfrm>
            <a:off x="4646612" y="1219200"/>
            <a:ext cx="4037100" cy="4907100"/>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800"/>
              <a:buFont typeface="Times New Roman"/>
              <a:buNone/>
            </a:pPr>
            <a:r>
              <a:rPr lang="en-US" sz="2800" b="0" i="0" u="none">
                <a:solidFill>
                  <a:srgbClr val="000000"/>
                </a:solidFill>
                <a:latin typeface="Cabin"/>
                <a:ea typeface="Cabin"/>
                <a:cs typeface="Cabin"/>
                <a:sym typeface="Cabin"/>
              </a:rPr>
              <a:t>f. Prevent discriminatory denial of health care or health services or food and fluids on the basis of disability.</a:t>
            </a:r>
            <a:endParaRPr/>
          </a:p>
          <a:p>
            <a:pPr marL="342900" marR="0" lvl="0" indent="-342900" algn="l" rtl="0">
              <a:spcBef>
                <a:spcPts val="600"/>
              </a:spcBef>
              <a:spcAft>
                <a:spcPts val="0"/>
              </a:spcAft>
              <a:buNone/>
            </a:pPr>
            <a:endParaRPr sz="2800" b="0" i="0" u="none">
              <a:solidFill>
                <a:srgbClr val="000000"/>
              </a:solidFill>
              <a:latin typeface="Cabin"/>
              <a:ea typeface="Cabin"/>
              <a:cs typeface="Cabin"/>
              <a:sym typeface="Cabi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a:spLocks noGrp="1"/>
          </p:cNvSpPr>
          <p:nvPr>
            <p:ph type="title"/>
          </p:nvPr>
        </p:nvSpPr>
        <p:spPr>
          <a:xfrm>
            <a:off x="1043598" y="43875"/>
            <a:ext cx="7605000" cy="960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727272"/>
              </a:buClr>
              <a:buSzPts val="3100"/>
              <a:buFont typeface="Ubuntu"/>
              <a:buNone/>
            </a:pPr>
            <a:r>
              <a:rPr lang="en-US"/>
              <a:t>Special Rapporteur Disability: Preparation Annual Report to UNGA</a:t>
            </a:r>
            <a:endParaRPr/>
          </a:p>
        </p:txBody>
      </p:sp>
      <p:sp>
        <p:nvSpPr>
          <p:cNvPr id="278" name="Google Shape;278;p39"/>
          <p:cNvSpPr txBox="1">
            <a:spLocks noGrp="1"/>
          </p:cNvSpPr>
          <p:nvPr>
            <p:ph type="body" idx="1"/>
          </p:nvPr>
        </p:nvSpPr>
        <p:spPr>
          <a:xfrm>
            <a:off x="401725" y="1232700"/>
            <a:ext cx="5763600" cy="4392600"/>
          </a:xfrm>
          <a:prstGeom prst="rect">
            <a:avLst/>
          </a:prstGeom>
          <a:noFill/>
          <a:ln>
            <a:noFill/>
          </a:ln>
        </p:spPr>
        <p:txBody>
          <a:bodyPr spcFirstLastPara="1" wrap="square" lIns="91425" tIns="45700" rIns="91425" bIns="45700" anchor="t" anchorCtr="0">
            <a:noAutofit/>
          </a:bodyPr>
          <a:lstStyle/>
          <a:p>
            <a:pPr marL="0" lvl="0" indent="0" algn="l" rtl="0">
              <a:spcBef>
                <a:spcPts val="1440"/>
              </a:spcBef>
              <a:spcAft>
                <a:spcPts val="0"/>
              </a:spcAft>
              <a:buNone/>
            </a:pPr>
            <a:r>
              <a:rPr lang="en-US"/>
              <a:t>Including Rare Diseases in the Human Rights &amp; Disability Agendas </a:t>
            </a:r>
            <a:endParaRPr/>
          </a:p>
          <a:p>
            <a:pPr marL="0" lvl="0" indent="0" algn="l" rtl="0">
              <a:spcBef>
                <a:spcPts val="1440"/>
              </a:spcBef>
              <a:spcAft>
                <a:spcPts val="0"/>
              </a:spcAft>
              <a:buNone/>
            </a:pPr>
            <a:r>
              <a:rPr lang="en-US"/>
              <a:t>On 15 and 16 May 2018, RDI participated in an Expert Group Meeting convened by the Special Rapporteur on the right of persons with disabilities to the highest attainable standard of physical and mental health. The meeting took place at the UN in Geneva and served to consult with disability organisations on the content of the Report.</a:t>
            </a:r>
            <a:endParaRPr/>
          </a:p>
          <a:p>
            <a:pPr marL="0" lvl="0" indent="0" algn="l" rtl="0">
              <a:spcBef>
                <a:spcPts val="1440"/>
              </a:spcBef>
              <a:spcAft>
                <a:spcPts val="0"/>
              </a:spcAft>
              <a:buClr>
                <a:srgbClr val="727272"/>
              </a:buClr>
              <a:buSzPts val="2200"/>
              <a:buNone/>
            </a:pPr>
            <a:endParaRPr/>
          </a:p>
        </p:txBody>
      </p:sp>
      <p:pic>
        <p:nvPicPr>
          <p:cNvPr id="279" name="Google Shape;279;p39"/>
          <p:cNvPicPr preferRelativeResize="0"/>
          <p:nvPr/>
        </p:nvPicPr>
        <p:blipFill rotWithShape="1">
          <a:blip r:embed="rId3">
            <a:alphaModFix/>
          </a:blip>
          <a:srcRect l="12758" r="13830" b="20146"/>
          <a:stretch/>
        </p:blipFill>
        <p:spPr>
          <a:xfrm>
            <a:off x="6324219" y="1206124"/>
            <a:ext cx="2615561" cy="21602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a:spLocks noGrp="1"/>
          </p:cNvSpPr>
          <p:nvPr>
            <p:ph type="body" idx="1"/>
          </p:nvPr>
        </p:nvSpPr>
        <p:spPr>
          <a:xfrm>
            <a:off x="422300" y="1739825"/>
            <a:ext cx="6362400" cy="46443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31B6FD"/>
              </a:buClr>
              <a:buSzPts val="1665"/>
              <a:buNone/>
            </a:pPr>
            <a:r>
              <a:rPr lang="en-US" sz="1665" b="1"/>
              <a:t>1) Conference of States parties to Convention on the Rights of Persons with disability in New York</a:t>
            </a:r>
            <a:r>
              <a:rPr lang="en-US" sz="1665"/>
              <a:t> – 12 to 14 June 2018 </a:t>
            </a:r>
            <a:endParaRPr/>
          </a:p>
          <a:p>
            <a:pPr marL="342900" lvl="0" indent="-342900" algn="l" rtl="0">
              <a:lnSpc>
                <a:spcPct val="80000"/>
              </a:lnSpc>
              <a:spcBef>
                <a:spcPts val="1533"/>
              </a:spcBef>
              <a:spcAft>
                <a:spcPts val="0"/>
              </a:spcAft>
              <a:buClr>
                <a:schemeClr val="dk1"/>
              </a:buClr>
              <a:buSzPts val="1665"/>
              <a:buFont typeface="Arial"/>
              <a:buChar char="•"/>
            </a:pPr>
            <a:r>
              <a:rPr lang="en-US" sz="1665" b="1"/>
              <a:t>Oral Statement</a:t>
            </a:r>
            <a:r>
              <a:rPr lang="en-US" sz="1665"/>
              <a:t> delivered by Clara Hervas (EURORDIS) on behalf of NGO Committee for Rare Diseases</a:t>
            </a:r>
            <a:endParaRPr sz="1480"/>
          </a:p>
          <a:p>
            <a:pPr marL="0" lvl="0" indent="0" algn="l" rtl="0">
              <a:lnSpc>
                <a:spcPct val="80000"/>
              </a:lnSpc>
              <a:spcBef>
                <a:spcPts val="1533"/>
              </a:spcBef>
              <a:spcAft>
                <a:spcPts val="0"/>
              </a:spcAft>
              <a:buClr>
                <a:schemeClr val="dk1"/>
              </a:buClr>
              <a:buSzPts val="1665"/>
              <a:buNone/>
            </a:pPr>
            <a:r>
              <a:rPr lang="en-US" sz="1665" b="1"/>
              <a:t>2) Report of the United Nations Special Rapporteur on the Rights of persons with disabilities: Catalina Devandas</a:t>
            </a:r>
            <a:endParaRPr sz="1665" b="1"/>
          </a:p>
          <a:p>
            <a:pPr marL="342900" lvl="0" indent="-342900" algn="l" rtl="0">
              <a:lnSpc>
                <a:spcPct val="80000"/>
              </a:lnSpc>
              <a:spcBef>
                <a:spcPts val="1533"/>
              </a:spcBef>
              <a:spcAft>
                <a:spcPts val="0"/>
              </a:spcAft>
              <a:buClr>
                <a:schemeClr val="dk1"/>
              </a:buClr>
              <a:buSzPts val="1665"/>
              <a:buFont typeface="Arial"/>
              <a:buChar char="•"/>
            </a:pPr>
            <a:r>
              <a:rPr lang="en-US" sz="1665" b="1"/>
              <a:t>Mention to rare diseases </a:t>
            </a:r>
            <a:r>
              <a:rPr lang="en-US" sz="1665"/>
              <a:t>in report to the UN General Assembly in September 2018 (*)</a:t>
            </a:r>
            <a:endParaRPr/>
          </a:p>
          <a:p>
            <a:pPr marL="457200" lvl="1" indent="0" algn="l" rtl="0">
              <a:lnSpc>
                <a:spcPct val="80000"/>
              </a:lnSpc>
              <a:spcBef>
                <a:spcPts val="1533"/>
              </a:spcBef>
              <a:spcAft>
                <a:spcPts val="0"/>
              </a:spcAft>
              <a:buClr>
                <a:srgbClr val="3F3F3F"/>
              </a:buClr>
              <a:buSzPts val="1665"/>
              <a:buNone/>
            </a:pPr>
            <a:r>
              <a:rPr lang="en-US" sz="1665">
                <a:solidFill>
                  <a:srgbClr val="3F3F3F"/>
                </a:solidFill>
              </a:rPr>
              <a:t>“Health systems must respond to the needs of the diversity of persons with disabilities. […]. </a:t>
            </a:r>
            <a:r>
              <a:rPr lang="en-US" sz="1665" b="1">
                <a:solidFill>
                  <a:srgbClr val="3F3F3F"/>
                </a:solidFill>
              </a:rPr>
              <a:t>States should consider developing and implementing policies and practices targeting the most marginalized groups of persons with disabilities </a:t>
            </a:r>
            <a:r>
              <a:rPr lang="en-US" sz="1665">
                <a:solidFill>
                  <a:srgbClr val="3F3F3F"/>
                </a:solidFill>
              </a:rPr>
              <a:t>(e.g., persons with multiple or severe impairments,</a:t>
            </a:r>
            <a:r>
              <a:rPr lang="en-US" sz="1665" b="1">
                <a:solidFill>
                  <a:srgbClr val="3F3F3F"/>
                </a:solidFill>
              </a:rPr>
              <a:t> rare diseases </a:t>
            </a:r>
            <a:r>
              <a:rPr lang="en-US" sz="1665">
                <a:solidFill>
                  <a:srgbClr val="3F3F3F"/>
                </a:solidFill>
              </a:rPr>
              <a:t>or deaf-blindness) </a:t>
            </a:r>
            <a:r>
              <a:rPr lang="en-US" sz="1665" b="1">
                <a:solidFill>
                  <a:srgbClr val="3F3F3F"/>
                </a:solidFill>
              </a:rPr>
              <a:t>in order to accelerate or achieve de facto equality in access to health care.”</a:t>
            </a:r>
            <a:endParaRPr/>
          </a:p>
          <a:p>
            <a:pPr marL="342900" lvl="0" indent="-231330" algn="l" rtl="0">
              <a:lnSpc>
                <a:spcPct val="80000"/>
              </a:lnSpc>
              <a:spcBef>
                <a:spcPts val="351"/>
              </a:spcBef>
              <a:spcAft>
                <a:spcPts val="0"/>
              </a:spcAft>
              <a:buClr>
                <a:schemeClr val="dk1"/>
              </a:buClr>
              <a:buSzPts val="1757"/>
              <a:buFont typeface="Arial"/>
              <a:buNone/>
            </a:pPr>
            <a:endParaRPr sz="1757" b="1"/>
          </a:p>
        </p:txBody>
      </p:sp>
      <p:sp>
        <p:nvSpPr>
          <p:cNvPr id="285" name="Google Shape;285;p40"/>
          <p:cNvSpPr txBox="1">
            <a:spLocks noGrp="1"/>
          </p:cNvSpPr>
          <p:nvPr>
            <p:ph type="title"/>
          </p:nvPr>
        </p:nvSpPr>
        <p:spPr>
          <a:xfrm>
            <a:off x="897147" y="0"/>
            <a:ext cx="7886700" cy="13257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200"/>
              <a:buFont typeface="Calibri"/>
              <a:buNone/>
            </a:pPr>
            <a:r>
              <a:rPr lang="en-US" sz="3200"/>
              <a:t>2. Build on the progress made in creating a favourable environment</a:t>
            </a:r>
            <a:endParaRPr/>
          </a:p>
        </p:txBody>
      </p:sp>
      <p:sp>
        <p:nvSpPr>
          <p:cNvPr id="286" name="Google Shape;286;p40"/>
          <p:cNvSpPr txBox="1"/>
          <p:nvPr/>
        </p:nvSpPr>
        <p:spPr>
          <a:xfrm>
            <a:off x="0" y="1263590"/>
            <a:ext cx="6474900" cy="400200"/>
          </a:xfrm>
          <a:prstGeom prst="rect">
            <a:avLst/>
          </a:prstGeom>
          <a:solidFill>
            <a:schemeClr val="accent4"/>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0" i="0" u="none" strike="noStrike" cap="none">
                <a:solidFill>
                  <a:schemeClr val="lt1"/>
                </a:solidFill>
                <a:latin typeface="Calibri"/>
                <a:ea typeface="Calibri"/>
                <a:cs typeface="Calibri"/>
                <a:sym typeface="Calibri"/>
              </a:rPr>
              <a:t>Rare Diseases and the Rights of persons with disabilities</a:t>
            </a:r>
            <a:endParaRPr sz="2000">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3">
            <a:alphaModFix/>
          </a:blip>
          <a:srcRect/>
          <a:stretch/>
        </p:blipFill>
        <p:spPr>
          <a:xfrm>
            <a:off x="6784675" y="1853482"/>
            <a:ext cx="2320506" cy="1798526"/>
          </a:xfrm>
          <a:prstGeom prst="rect">
            <a:avLst/>
          </a:prstGeom>
          <a:noFill/>
          <a:ln>
            <a:noFill/>
          </a:ln>
        </p:spPr>
      </p:pic>
      <p:pic>
        <p:nvPicPr>
          <p:cNvPr id="288" name="Google Shape;288;p40"/>
          <p:cNvPicPr preferRelativeResize="0"/>
          <p:nvPr/>
        </p:nvPicPr>
        <p:blipFill rotWithShape="1">
          <a:blip r:embed="rId4">
            <a:alphaModFix/>
          </a:blip>
          <a:srcRect/>
          <a:stretch/>
        </p:blipFill>
        <p:spPr>
          <a:xfrm>
            <a:off x="7538955" y="4217218"/>
            <a:ext cx="1478524" cy="1551359"/>
          </a:xfrm>
          <a:prstGeom prst="rect">
            <a:avLst/>
          </a:prstGeom>
          <a:noFill/>
          <a:ln>
            <a:noFill/>
          </a:ln>
        </p:spPr>
      </p:pic>
      <p:sp>
        <p:nvSpPr>
          <p:cNvPr id="289" name="Google Shape;289;p40"/>
          <p:cNvSpPr txBox="1"/>
          <p:nvPr/>
        </p:nvSpPr>
        <p:spPr>
          <a:xfrm>
            <a:off x="658775" y="6570850"/>
            <a:ext cx="83586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https://www.ohchr.org/Documents/Issues/Disability/A_73_161_EN.pdf</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Life long care</a:t>
            </a:r>
            <a:endParaRPr/>
          </a:p>
        </p:txBody>
      </p:sp>
      <p:pic>
        <p:nvPicPr>
          <p:cNvPr id="295" name="Google Shape;295;p41"/>
          <p:cNvPicPr preferRelativeResize="0"/>
          <p:nvPr/>
        </p:nvPicPr>
        <p:blipFill rotWithShape="1">
          <a:blip r:embed="rId3">
            <a:alphaModFix/>
          </a:blip>
          <a:srcRect/>
          <a:stretch/>
        </p:blipFill>
        <p:spPr>
          <a:xfrm>
            <a:off x="165100" y="1311275"/>
            <a:ext cx="8927496" cy="5407961"/>
          </a:xfrm>
          <a:prstGeom prst="rect">
            <a:avLst/>
          </a:prstGeom>
          <a:noFill/>
          <a:ln>
            <a:noFill/>
          </a:ln>
        </p:spPr>
      </p:pic>
      <p:grpSp>
        <p:nvGrpSpPr>
          <p:cNvPr id="296" name="Google Shape;296;p41"/>
          <p:cNvGrpSpPr/>
          <p:nvPr/>
        </p:nvGrpSpPr>
        <p:grpSpPr>
          <a:xfrm>
            <a:off x="3708400" y="1052512"/>
            <a:ext cx="4464050" cy="1439862"/>
            <a:chOff x="0" y="0"/>
            <a:chExt cx="2147483647" cy="2147483647"/>
          </a:xfrm>
        </p:grpSpPr>
        <p:sp>
          <p:nvSpPr>
            <p:cNvPr id="297" name="Google Shape;297;p41"/>
            <p:cNvSpPr/>
            <p:nvPr/>
          </p:nvSpPr>
          <p:spPr>
            <a:xfrm>
              <a:off x="0" y="0"/>
              <a:ext cx="1281562913" cy="2147483647"/>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298" name="Google Shape;298;p41"/>
            <p:cNvSpPr txBox="1"/>
            <p:nvPr/>
          </p:nvSpPr>
          <p:spPr>
            <a:xfrm>
              <a:off x="1593294308" y="536871013"/>
              <a:ext cx="554189338" cy="751619319"/>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Bookman Old Style"/>
                <a:buNone/>
              </a:pPr>
              <a:r>
                <a:rPr lang="en-US" sz="2400" b="0" i="0" u="none">
                  <a:solidFill>
                    <a:schemeClr val="lt1"/>
                  </a:solidFill>
                  <a:latin typeface="Bookman Old Style"/>
                  <a:ea typeface="Bookman Old Style"/>
                  <a:cs typeface="Bookman Old Style"/>
                  <a:sym typeface="Bookman Old Style"/>
                </a:rPr>
                <a:t>LIC</a:t>
              </a:r>
              <a:endParaRPr/>
            </a:p>
          </p:txBody>
        </p:sp>
        <p:cxnSp>
          <p:nvCxnSpPr>
            <p:cNvPr id="299" name="Google Shape;299;p41"/>
            <p:cNvCxnSpPr/>
            <p:nvPr/>
          </p:nvCxnSpPr>
          <p:spPr>
            <a:xfrm>
              <a:off x="1281562771" y="858993471"/>
              <a:ext cx="311731516" cy="53687091"/>
            </a:xfrm>
            <a:prstGeom prst="straightConnector1">
              <a:avLst/>
            </a:prstGeom>
            <a:solidFill>
              <a:srgbClr val="00B8FF"/>
            </a:solidFill>
            <a:ln w="28575" cap="flat" cmpd="sng">
              <a:solidFill>
                <a:srgbClr val="FF0000"/>
              </a:solidFill>
              <a:prstDash val="solid"/>
              <a:miter lim="800000"/>
              <a:headEnd type="none" w="sm" len="sm"/>
              <a:tailEnd type="none" w="sm" len="sm"/>
            </a:ln>
          </p:spPr>
        </p:cxnSp>
      </p:grpSp>
      <p:grpSp>
        <p:nvGrpSpPr>
          <p:cNvPr id="300" name="Google Shape;300;p41"/>
          <p:cNvGrpSpPr/>
          <p:nvPr/>
        </p:nvGrpSpPr>
        <p:grpSpPr>
          <a:xfrm>
            <a:off x="3635375" y="5589587"/>
            <a:ext cx="4537075" cy="1439862"/>
            <a:chOff x="0" y="0"/>
            <a:chExt cx="2147483647" cy="2147483647"/>
          </a:xfrm>
        </p:grpSpPr>
        <p:sp>
          <p:nvSpPr>
            <p:cNvPr id="301" name="Google Shape;301;p41"/>
            <p:cNvSpPr/>
            <p:nvPr/>
          </p:nvSpPr>
          <p:spPr>
            <a:xfrm>
              <a:off x="0" y="0"/>
              <a:ext cx="1261220626" cy="2147483647"/>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302" name="Google Shape;302;p41"/>
            <p:cNvSpPr txBox="1"/>
            <p:nvPr/>
          </p:nvSpPr>
          <p:spPr>
            <a:xfrm>
              <a:off x="1602090972" y="536870637"/>
              <a:ext cx="545392674" cy="858993458"/>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Bookman Old Style"/>
                <a:buNone/>
              </a:pPr>
              <a:r>
                <a:rPr lang="en-US" sz="2400" b="0" i="0" u="none">
                  <a:solidFill>
                    <a:schemeClr val="lt1"/>
                  </a:solidFill>
                  <a:latin typeface="Bookman Old Style"/>
                  <a:ea typeface="Bookman Old Style"/>
                  <a:cs typeface="Bookman Old Style"/>
                  <a:sym typeface="Bookman Old Style"/>
                </a:rPr>
                <a:t>HIC</a:t>
              </a:r>
              <a:endParaRPr/>
            </a:p>
          </p:txBody>
        </p:sp>
        <p:cxnSp>
          <p:nvCxnSpPr>
            <p:cNvPr id="303" name="Google Shape;303;p41"/>
            <p:cNvCxnSpPr/>
            <p:nvPr/>
          </p:nvCxnSpPr>
          <p:spPr>
            <a:xfrm>
              <a:off x="1261220725" y="858993471"/>
              <a:ext cx="374957477" cy="161061273"/>
            </a:xfrm>
            <a:prstGeom prst="straightConnector1">
              <a:avLst/>
            </a:prstGeom>
            <a:solidFill>
              <a:srgbClr val="00B8FF"/>
            </a:solidFill>
            <a:ln w="28575" cap="flat" cmpd="sng">
              <a:solidFill>
                <a:srgbClr val="FF0000"/>
              </a:solidFill>
              <a:prstDash val="solid"/>
              <a:miter lim="800000"/>
              <a:headEnd type="none" w="sm" len="sm"/>
              <a:tailEnd type="none" w="sm" len="sm"/>
            </a:ln>
          </p:spPr>
        </p:cxnSp>
      </p:grpSp>
      <p:grpSp>
        <p:nvGrpSpPr>
          <p:cNvPr id="304" name="Google Shape;304;p41"/>
          <p:cNvGrpSpPr/>
          <p:nvPr/>
        </p:nvGrpSpPr>
        <p:grpSpPr>
          <a:xfrm>
            <a:off x="3708400" y="3789362"/>
            <a:ext cx="4464050" cy="1439862"/>
            <a:chOff x="0" y="0"/>
            <a:chExt cx="2147483647" cy="2147483647"/>
          </a:xfrm>
        </p:grpSpPr>
        <p:sp>
          <p:nvSpPr>
            <p:cNvPr id="305" name="Google Shape;305;p41"/>
            <p:cNvSpPr/>
            <p:nvPr/>
          </p:nvSpPr>
          <p:spPr>
            <a:xfrm>
              <a:off x="0" y="0"/>
              <a:ext cx="1281562913" cy="2147483647"/>
            </a:xfrm>
            <a:prstGeom prst="ellipse">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306" name="Google Shape;306;p41"/>
            <p:cNvSpPr txBox="1"/>
            <p:nvPr/>
          </p:nvSpPr>
          <p:spPr>
            <a:xfrm>
              <a:off x="1593294308" y="429497111"/>
              <a:ext cx="554189338" cy="858993458"/>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400"/>
                <a:buFont typeface="Bookman Old Style"/>
                <a:buNone/>
              </a:pPr>
              <a:r>
                <a:rPr lang="en-US" sz="2400" b="0" i="0" u="none">
                  <a:solidFill>
                    <a:schemeClr val="lt1"/>
                  </a:solidFill>
                  <a:latin typeface="Bookman Old Style"/>
                  <a:ea typeface="Bookman Old Style"/>
                  <a:cs typeface="Bookman Old Style"/>
                  <a:sym typeface="Bookman Old Style"/>
                </a:rPr>
                <a:t>MIC</a:t>
              </a:r>
              <a:endParaRPr/>
            </a:p>
          </p:txBody>
        </p:sp>
        <p:cxnSp>
          <p:nvCxnSpPr>
            <p:cNvPr id="307" name="Google Shape;307;p41"/>
            <p:cNvCxnSpPr/>
            <p:nvPr/>
          </p:nvCxnSpPr>
          <p:spPr>
            <a:xfrm>
              <a:off x="1281562771" y="858993471"/>
              <a:ext cx="311731516" cy="53687091"/>
            </a:xfrm>
            <a:prstGeom prst="straightConnector1">
              <a:avLst/>
            </a:prstGeom>
            <a:solidFill>
              <a:srgbClr val="00B8FF"/>
            </a:solidFill>
            <a:ln w="28575" cap="flat" cmpd="sng">
              <a:solidFill>
                <a:srgbClr val="FF0000"/>
              </a:solidFill>
              <a:prstDash val="solid"/>
              <a:miter lim="800000"/>
              <a:headEnd type="none" w="sm" len="sm"/>
              <a:tailEnd type="none" w="sm" len="sm"/>
            </a:ln>
          </p:spPr>
        </p:cxn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2"/>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CRPD Committee state review process (at OHCHR)</a:t>
            </a:r>
            <a:endParaRPr/>
          </a:p>
        </p:txBody>
      </p:sp>
      <p:sp>
        <p:nvSpPr>
          <p:cNvPr id="314" name="Google Shape;314;p42"/>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0" lvl="0" indent="0" algn="l" rtl="0">
              <a:spcBef>
                <a:spcPts val="440"/>
              </a:spcBef>
              <a:spcAft>
                <a:spcPts val="1000"/>
              </a:spcAft>
              <a:buNone/>
            </a:pPr>
            <a:endParaRPr/>
          </a:p>
        </p:txBody>
      </p:sp>
      <p:sp>
        <p:nvSpPr>
          <p:cNvPr id="315" name="Google Shape;315;p42"/>
          <p:cNvSpPr/>
          <p:nvPr/>
        </p:nvSpPr>
        <p:spPr>
          <a:xfrm>
            <a:off x="3549650" y="1295400"/>
            <a:ext cx="16002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report</a:t>
            </a:r>
            <a:endParaRPr/>
          </a:p>
        </p:txBody>
      </p:sp>
      <p:sp>
        <p:nvSpPr>
          <p:cNvPr id="316" name="Google Shape;316;p42"/>
          <p:cNvSpPr/>
          <p:nvPr/>
        </p:nvSpPr>
        <p:spPr>
          <a:xfrm>
            <a:off x="1187450" y="2057400"/>
            <a:ext cx="1981200" cy="8382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list of issues</a:t>
            </a:r>
            <a:endParaRPr/>
          </a:p>
        </p:txBody>
      </p:sp>
      <p:sp>
        <p:nvSpPr>
          <p:cNvPr id="317" name="Google Shape;317;p42"/>
          <p:cNvSpPr/>
          <p:nvPr/>
        </p:nvSpPr>
        <p:spPr>
          <a:xfrm>
            <a:off x="1263650" y="3810000"/>
            <a:ext cx="17526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answers</a:t>
            </a:r>
            <a:endParaRPr/>
          </a:p>
        </p:txBody>
      </p:sp>
      <p:sp>
        <p:nvSpPr>
          <p:cNvPr id="318" name="Google Shape;318;p42"/>
          <p:cNvSpPr/>
          <p:nvPr/>
        </p:nvSpPr>
        <p:spPr>
          <a:xfrm>
            <a:off x="5683250" y="4495800"/>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concluding observations</a:t>
            </a:r>
            <a:endParaRPr/>
          </a:p>
        </p:txBody>
      </p:sp>
      <p:sp>
        <p:nvSpPr>
          <p:cNvPr id="319" name="Google Shape;319;p42"/>
          <p:cNvSpPr txBox="1"/>
          <p:nvPr/>
        </p:nvSpPr>
        <p:spPr>
          <a:xfrm>
            <a:off x="3348037" y="4876800"/>
            <a:ext cx="2160600" cy="1600200"/>
          </a:xfrm>
          <a:prstGeom prst="rect">
            <a:avLst/>
          </a:prstGeom>
          <a:solidFill>
            <a:srgbClr val="FFFF00"/>
          </a:solidFill>
          <a:ln w="9525" cap="flat" cmpd="sng">
            <a:solidFill>
              <a:srgbClr val="000000"/>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COMMITTEE’S SESSION</a:t>
            </a:r>
            <a:endParaRPr/>
          </a:p>
          <a:p>
            <a:pPr marL="0" marR="0" lvl="0" indent="0" algn="ctr" rtl="0">
              <a:lnSpc>
                <a:spcPct val="100000"/>
              </a:lnSpc>
              <a:spcBef>
                <a:spcPts val="0"/>
              </a:spcBef>
              <a:spcAft>
                <a:spcPts val="0"/>
              </a:spcAft>
              <a:buClr>
                <a:srgbClr val="000000"/>
              </a:buClr>
              <a:buSzPts val="1400"/>
              <a:buFont typeface="Cabin"/>
              <a:buNone/>
            </a:pPr>
            <a:r>
              <a:rPr lang="en-US" sz="1400" b="0" i="0" u="none">
                <a:solidFill>
                  <a:srgbClr val="000000"/>
                </a:solidFill>
                <a:latin typeface="Cabin"/>
                <a:ea typeface="Cabin"/>
                <a:cs typeface="Cabin"/>
                <a:sym typeface="Cabin"/>
              </a:rPr>
              <a:t>State presents the report and respond to the Committee’s questions</a:t>
            </a:r>
            <a:endParaRPr/>
          </a:p>
        </p:txBody>
      </p:sp>
      <p:sp>
        <p:nvSpPr>
          <p:cNvPr id="320" name="Google Shape;320;p42"/>
          <p:cNvSpPr/>
          <p:nvPr/>
        </p:nvSpPr>
        <p:spPr>
          <a:xfrm>
            <a:off x="6292850" y="3276600"/>
            <a:ext cx="2057400" cy="7620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implements recommendations</a:t>
            </a:r>
            <a:endParaRPr/>
          </a:p>
        </p:txBody>
      </p:sp>
      <p:sp>
        <p:nvSpPr>
          <p:cNvPr id="321" name="Google Shape;321;p42"/>
          <p:cNvSpPr/>
          <p:nvPr/>
        </p:nvSpPr>
        <p:spPr>
          <a:xfrm>
            <a:off x="5378450" y="1981200"/>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follow-up</a:t>
            </a:r>
            <a:endParaRPr/>
          </a:p>
        </p:txBody>
      </p:sp>
      <p:sp>
        <p:nvSpPr>
          <p:cNvPr id="322" name="Google Shape;322;p42"/>
          <p:cNvSpPr/>
          <p:nvPr/>
        </p:nvSpPr>
        <p:spPr>
          <a:xfrm rot="8339944" flipH="1">
            <a:off x="3284468" y="2301718"/>
            <a:ext cx="2281307" cy="2341702"/>
          </a:xfrm>
          <a:custGeom>
            <a:avLst/>
            <a:gdLst/>
            <a:ahLst/>
            <a:cxnLst/>
            <a:rect l="l" t="t" r="r" b="b"/>
            <a:pathLst>
              <a:path w="120000" h="120000" extrusionOk="0">
                <a:moveTo>
                  <a:pt x="104830" y="87422"/>
                </a:moveTo>
                <a:cubicBezTo>
                  <a:pt x="91721" y="109012"/>
                  <a:pt x="65180" y="118213"/>
                  <a:pt x="41589" y="109347"/>
                </a:cubicBezTo>
                <a:cubicBezTo>
                  <a:pt x="18674" y="100734"/>
                  <a:pt x="4725" y="77375"/>
                  <a:pt x="7961" y="53031"/>
                </a:cubicBezTo>
                <a:cubicBezTo>
                  <a:pt x="11237" y="28388"/>
                  <a:pt x="31228" y="9395"/>
                  <a:pt x="55924" y="7465"/>
                </a:cubicBezTo>
                <a:cubicBezTo>
                  <a:pt x="80789" y="5522"/>
                  <a:pt x="103583" y="21404"/>
                  <a:pt x="110463" y="45465"/>
                </a:cubicBezTo>
                <a:lnTo>
                  <a:pt x="117686" y="45295"/>
                </a:lnTo>
                <a:lnTo>
                  <a:pt x="104987" y="58942"/>
                </a:lnTo>
                <a:lnTo>
                  <a:pt x="87695" y="46000"/>
                </a:lnTo>
                <a:lnTo>
                  <a:pt x="94808" y="45833"/>
                </a:lnTo>
                <a:cubicBezTo>
                  <a:pt x="88266" y="29258"/>
                  <a:pt x="71260" y="19525"/>
                  <a:pt x="53909" y="22425"/>
                </a:cubicBezTo>
                <a:cubicBezTo>
                  <a:pt x="36892" y="25270"/>
                  <a:pt x="23980" y="39532"/>
                  <a:pt x="22617" y="56989"/>
                </a:cubicBezTo>
                <a:cubicBezTo>
                  <a:pt x="21268" y="74266"/>
                  <a:pt x="31577" y="90288"/>
                  <a:pt x="47699" y="95973"/>
                </a:cubicBezTo>
                <a:cubicBezTo>
                  <a:pt x="64445" y="101877"/>
                  <a:pt x="82975" y="95067"/>
                  <a:pt x="92122" y="79648"/>
                </a:cubicBezTo>
                <a:lnTo>
                  <a:pt x="104830" y="87422"/>
                </a:lnTo>
                <a:close/>
              </a:path>
            </a:pathLst>
          </a:custGeom>
          <a:solidFill>
            <a:srgbClr val="FF0000"/>
          </a:solidFill>
          <a:ln w="9525" cap="flat" cmpd="sng">
            <a:solidFill>
              <a:srgbClr val="000000"/>
            </a:solidFill>
            <a:prstDash val="solid"/>
            <a:miter lim="800000"/>
            <a:headEnd type="none" w="sm" len="sm"/>
            <a:tailEnd type="none" w="sm" len="sm"/>
          </a:ln>
          <a:effectLst>
            <a:outerShdw blurRad="63500" dist="20000" dir="540000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43"/>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Where we can intervene</a:t>
            </a:r>
            <a:endParaRPr/>
          </a:p>
        </p:txBody>
      </p:sp>
      <p:sp>
        <p:nvSpPr>
          <p:cNvPr id="329" name="Google Shape;329;p43"/>
          <p:cNvSpPr/>
          <p:nvPr/>
        </p:nvSpPr>
        <p:spPr>
          <a:xfrm>
            <a:off x="3733800" y="1455737"/>
            <a:ext cx="16002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report</a:t>
            </a:r>
            <a:endParaRPr/>
          </a:p>
        </p:txBody>
      </p:sp>
      <p:sp>
        <p:nvSpPr>
          <p:cNvPr id="330" name="Google Shape;330;p43"/>
          <p:cNvSpPr/>
          <p:nvPr/>
        </p:nvSpPr>
        <p:spPr>
          <a:xfrm>
            <a:off x="1333500" y="2601912"/>
            <a:ext cx="1981200" cy="8382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list of issues</a:t>
            </a:r>
            <a:endParaRPr/>
          </a:p>
        </p:txBody>
      </p:sp>
      <p:sp>
        <p:nvSpPr>
          <p:cNvPr id="331" name="Google Shape;331;p43"/>
          <p:cNvSpPr/>
          <p:nvPr/>
        </p:nvSpPr>
        <p:spPr>
          <a:xfrm>
            <a:off x="1447800" y="3970337"/>
            <a:ext cx="1752600" cy="5334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submits answers</a:t>
            </a:r>
            <a:endParaRPr/>
          </a:p>
        </p:txBody>
      </p:sp>
      <p:sp>
        <p:nvSpPr>
          <p:cNvPr id="332" name="Google Shape;332;p43"/>
          <p:cNvSpPr/>
          <p:nvPr/>
        </p:nvSpPr>
        <p:spPr>
          <a:xfrm>
            <a:off x="5867400" y="4656137"/>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concluding observations</a:t>
            </a:r>
            <a:endParaRPr/>
          </a:p>
        </p:txBody>
      </p:sp>
      <p:sp>
        <p:nvSpPr>
          <p:cNvPr id="333" name="Google Shape;333;p43"/>
          <p:cNvSpPr txBox="1"/>
          <p:nvPr/>
        </p:nvSpPr>
        <p:spPr>
          <a:xfrm>
            <a:off x="1116012" y="5341937"/>
            <a:ext cx="1638300" cy="8016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sp>
        <p:nvSpPr>
          <p:cNvPr id="334" name="Google Shape;334;p43"/>
          <p:cNvSpPr txBox="1"/>
          <p:nvPr/>
        </p:nvSpPr>
        <p:spPr>
          <a:xfrm>
            <a:off x="3419475" y="5029200"/>
            <a:ext cx="2232000" cy="1392300"/>
          </a:xfrm>
          <a:prstGeom prst="rect">
            <a:avLst/>
          </a:prstGeom>
          <a:solidFill>
            <a:srgbClr val="FFFF00"/>
          </a:solidFill>
          <a:ln w="9525" cap="flat" cmpd="sng">
            <a:solidFill>
              <a:srgbClr val="000000"/>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COMMITTEE’S SESSION</a:t>
            </a:r>
            <a:endParaRPr/>
          </a:p>
        </p:txBody>
      </p:sp>
      <p:sp>
        <p:nvSpPr>
          <p:cNvPr id="335" name="Google Shape;335;p43"/>
          <p:cNvSpPr/>
          <p:nvPr/>
        </p:nvSpPr>
        <p:spPr>
          <a:xfrm>
            <a:off x="6477000" y="3436937"/>
            <a:ext cx="2057400" cy="762000"/>
          </a:xfrm>
          <a:prstGeom prst="roundRect">
            <a:avLst>
              <a:gd name="adj" fmla="val 16667"/>
            </a:avLst>
          </a:prstGeom>
          <a:solidFill>
            <a:srgbClr val="00B0F0"/>
          </a:solidFill>
          <a:ln w="9525" cap="flat" cmpd="sng">
            <a:solidFill>
              <a:srgbClr val="00CC98"/>
            </a:solidFill>
            <a:prstDash val="solid"/>
            <a:miter lim="800000"/>
            <a:headEnd type="none" w="sm" len="sm"/>
            <a:tailEnd type="none" w="sm" len="sm"/>
          </a:ln>
          <a:effectLst>
            <a:outerShdw blurRad="63500" dist="20000" dir="5400000">
              <a:srgbClr val="80808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STATE</a:t>
            </a:r>
            <a:endParaRPr/>
          </a:p>
          <a:p>
            <a:pPr marL="0" marR="0" lvl="0" indent="0" algn="ctr" rtl="0">
              <a:lnSpc>
                <a:spcPct val="100000"/>
              </a:lnSpc>
              <a:spcBef>
                <a:spcPts val="0"/>
              </a:spcBef>
              <a:spcAft>
                <a:spcPts val="0"/>
              </a:spcAft>
              <a:buClr>
                <a:srgbClr val="000000"/>
              </a:buClr>
              <a:buSzPts val="1600"/>
              <a:buFont typeface="Cabin"/>
              <a:buNone/>
            </a:pPr>
            <a:r>
              <a:rPr lang="en-US" sz="1600" b="0" i="0" u="none">
                <a:solidFill>
                  <a:srgbClr val="000000"/>
                </a:solidFill>
                <a:latin typeface="Cabin"/>
                <a:ea typeface="Cabin"/>
                <a:cs typeface="Cabin"/>
                <a:sym typeface="Cabin"/>
              </a:rPr>
              <a:t>implements recommendations</a:t>
            </a:r>
            <a:endParaRPr/>
          </a:p>
        </p:txBody>
      </p:sp>
      <p:sp>
        <p:nvSpPr>
          <p:cNvPr id="336" name="Google Shape;336;p43"/>
          <p:cNvSpPr/>
          <p:nvPr/>
        </p:nvSpPr>
        <p:spPr>
          <a:xfrm>
            <a:off x="5562600" y="2141537"/>
            <a:ext cx="2209800" cy="914400"/>
          </a:xfrm>
          <a:prstGeom prst="ellipse">
            <a:avLst/>
          </a:prstGeom>
          <a:solidFill>
            <a:srgbClr val="92D050"/>
          </a:solidFill>
          <a:ln w="25400" cap="flat" cmpd="sng">
            <a:solidFill>
              <a:srgbClr val="1E1E8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COMMITTEE’s</a:t>
            </a:r>
            <a:endParaRPr/>
          </a:p>
          <a:p>
            <a:pPr marL="0" marR="0" lvl="0" indent="0" algn="ctr" rtl="0">
              <a:lnSpc>
                <a:spcPct val="100000"/>
              </a:lnSpc>
              <a:spcBef>
                <a:spcPts val="0"/>
              </a:spcBef>
              <a:spcAft>
                <a:spcPts val="0"/>
              </a:spcAft>
              <a:buClr>
                <a:srgbClr val="FFFFFF"/>
              </a:buClr>
              <a:buSzPts val="1600"/>
              <a:buFont typeface="Cabin"/>
              <a:buNone/>
            </a:pPr>
            <a:r>
              <a:rPr lang="en-US" sz="1600" b="0" i="0" u="none">
                <a:solidFill>
                  <a:srgbClr val="FFFFFF"/>
                </a:solidFill>
                <a:latin typeface="Cabin"/>
                <a:ea typeface="Cabin"/>
                <a:cs typeface="Cabin"/>
                <a:sym typeface="Cabin"/>
              </a:rPr>
              <a:t>follow-up</a:t>
            </a:r>
            <a:endParaRPr/>
          </a:p>
        </p:txBody>
      </p:sp>
      <p:sp>
        <p:nvSpPr>
          <p:cNvPr id="337" name="Google Shape;337;p43"/>
          <p:cNvSpPr/>
          <p:nvPr/>
        </p:nvSpPr>
        <p:spPr>
          <a:xfrm rot="8339944" flipH="1">
            <a:off x="3468618" y="2462055"/>
            <a:ext cx="2281307" cy="2341702"/>
          </a:xfrm>
          <a:custGeom>
            <a:avLst/>
            <a:gdLst/>
            <a:ahLst/>
            <a:cxnLst/>
            <a:rect l="l" t="t" r="r" b="b"/>
            <a:pathLst>
              <a:path w="120000" h="120000" extrusionOk="0">
                <a:moveTo>
                  <a:pt x="104830" y="87422"/>
                </a:moveTo>
                <a:cubicBezTo>
                  <a:pt x="91721" y="109012"/>
                  <a:pt x="65180" y="118213"/>
                  <a:pt x="41589" y="109347"/>
                </a:cubicBezTo>
                <a:cubicBezTo>
                  <a:pt x="18674" y="100734"/>
                  <a:pt x="4725" y="77375"/>
                  <a:pt x="7961" y="53031"/>
                </a:cubicBezTo>
                <a:cubicBezTo>
                  <a:pt x="11237" y="28388"/>
                  <a:pt x="31228" y="9395"/>
                  <a:pt x="55924" y="7465"/>
                </a:cubicBezTo>
                <a:cubicBezTo>
                  <a:pt x="80789" y="5522"/>
                  <a:pt x="103583" y="21404"/>
                  <a:pt x="110463" y="45465"/>
                </a:cubicBezTo>
                <a:lnTo>
                  <a:pt x="117686" y="45295"/>
                </a:lnTo>
                <a:lnTo>
                  <a:pt x="104987" y="58942"/>
                </a:lnTo>
                <a:lnTo>
                  <a:pt x="87695" y="46000"/>
                </a:lnTo>
                <a:lnTo>
                  <a:pt x="94808" y="45833"/>
                </a:lnTo>
                <a:cubicBezTo>
                  <a:pt x="88266" y="29258"/>
                  <a:pt x="71260" y="19525"/>
                  <a:pt x="53909" y="22425"/>
                </a:cubicBezTo>
                <a:cubicBezTo>
                  <a:pt x="36892" y="25270"/>
                  <a:pt x="23980" y="39532"/>
                  <a:pt x="22617" y="56989"/>
                </a:cubicBezTo>
                <a:cubicBezTo>
                  <a:pt x="21268" y="74266"/>
                  <a:pt x="31577" y="90288"/>
                  <a:pt x="47699" y="95973"/>
                </a:cubicBezTo>
                <a:cubicBezTo>
                  <a:pt x="64445" y="101877"/>
                  <a:pt x="82975" y="95067"/>
                  <a:pt x="92122" y="79648"/>
                </a:cubicBezTo>
                <a:lnTo>
                  <a:pt x="104830" y="87422"/>
                </a:lnTo>
                <a:close/>
              </a:path>
            </a:pathLst>
          </a:custGeom>
          <a:solidFill>
            <a:srgbClr val="FF0000"/>
          </a:solidFill>
          <a:ln w="9525" cap="flat" cmpd="sng">
            <a:solidFill>
              <a:srgbClr val="000000"/>
            </a:solidFill>
            <a:prstDash val="solid"/>
            <a:miter lim="800000"/>
            <a:headEnd type="none" w="sm" len="sm"/>
            <a:tailEnd type="none" w="sm" len="sm"/>
          </a:ln>
          <a:effectLst>
            <a:outerShdw blurRad="63500" dist="20000" dir="5400000">
              <a:srgbClr val="000000">
                <a:alpha val="3765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cxnSp>
        <p:nvCxnSpPr>
          <p:cNvPr id="338" name="Google Shape;338;p43"/>
          <p:cNvCxnSpPr/>
          <p:nvPr/>
        </p:nvCxnSpPr>
        <p:spPr>
          <a:xfrm>
            <a:off x="2771775" y="5722937"/>
            <a:ext cx="533400" cy="15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339" name="Google Shape;339;p43"/>
          <p:cNvSpPr txBox="1"/>
          <p:nvPr/>
        </p:nvSpPr>
        <p:spPr>
          <a:xfrm>
            <a:off x="7254875" y="1196975"/>
            <a:ext cx="1592400" cy="7923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cxnSp>
        <p:nvCxnSpPr>
          <p:cNvPr id="340" name="Google Shape;340;p43"/>
          <p:cNvCxnSpPr/>
          <p:nvPr/>
        </p:nvCxnSpPr>
        <p:spPr>
          <a:xfrm flipH="1">
            <a:off x="7909025" y="2132012"/>
            <a:ext cx="469800" cy="3969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341" name="Google Shape;341;p43"/>
          <p:cNvSpPr txBox="1"/>
          <p:nvPr/>
        </p:nvSpPr>
        <p:spPr>
          <a:xfrm>
            <a:off x="1371600" y="1211262"/>
            <a:ext cx="1608000" cy="801600"/>
          </a:xfrm>
          <a:prstGeom prst="rect">
            <a:avLst/>
          </a:prstGeom>
          <a:solidFill>
            <a:srgbClr val="FFFFFF"/>
          </a:solidFill>
          <a:ln w="25400" cap="flat" cmpd="sng">
            <a:solidFill>
              <a:srgbClr val="BCBCB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Cabin"/>
              <a:buNone/>
            </a:pPr>
            <a:r>
              <a:rPr lang="en-US" sz="2400" b="0" i="0" u="none">
                <a:solidFill>
                  <a:srgbClr val="000000"/>
                </a:solidFill>
                <a:latin typeface="Cabin"/>
                <a:ea typeface="Cabin"/>
                <a:cs typeface="Cabin"/>
                <a:sym typeface="Cabin"/>
              </a:rPr>
              <a:t>Civil society</a:t>
            </a:r>
            <a:endParaRPr/>
          </a:p>
        </p:txBody>
      </p:sp>
      <p:cxnSp>
        <p:nvCxnSpPr>
          <p:cNvPr id="342" name="Google Shape;342;p43"/>
          <p:cNvCxnSpPr/>
          <p:nvPr/>
        </p:nvCxnSpPr>
        <p:spPr>
          <a:xfrm>
            <a:off x="3121025" y="1722437"/>
            <a:ext cx="533400" cy="15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cxnSp>
        <p:nvCxnSpPr>
          <p:cNvPr id="343" name="Google Shape;343;p43"/>
          <p:cNvCxnSpPr/>
          <p:nvPr/>
        </p:nvCxnSpPr>
        <p:spPr>
          <a:xfrm>
            <a:off x="2392362" y="2132012"/>
            <a:ext cx="0" cy="317400"/>
          </a:xfrm>
          <a:prstGeom prst="straightConnector1">
            <a:avLst/>
          </a:prstGeom>
          <a:noFill/>
          <a:ln w="38100" cap="flat" cmpd="sng">
            <a:solidFill>
              <a:schemeClr val="accent2"/>
            </a:solidFill>
            <a:prstDash val="solid"/>
            <a:miter lim="800000"/>
            <a:headEnd type="none" w="sm" len="sm"/>
            <a:tailEnd type="stealth" w="med" len="med"/>
          </a:ln>
          <a:effectLst>
            <a:outerShdw blurRad="63500" dist="23000" dir="5400000">
              <a:srgbClr val="808080">
                <a:alpha val="34900"/>
              </a:srgbClr>
            </a:outerShdw>
          </a:effectLst>
        </p:spPr>
      </p:cxnSp>
      <p:sp>
        <p:nvSpPr>
          <p:cNvPr id="344" name="Google Shape;344;p43"/>
          <p:cNvSpPr txBox="1"/>
          <p:nvPr/>
        </p:nvSpPr>
        <p:spPr>
          <a:xfrm>
            <a:off x="30162" y="6381750"/>
            <a:ext cx="9150300" cy="462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Bookman Old Style"/>
              <a:buNone/>
            </a:pPr>
            <a:r>
              <a:rPr lang="en-US" sz="2400" b="0" i="0" u="none">
                <a:solidFill>
                  <a:schemeClr val="dk1"/>
                </a:solidFill>
                <a:latin typeface="Bookman Old Style"/>
                <a:ea typeface="Bookman Old Style"/>
                <a:cs typeface="Bookman Old Style"/>
                <a:sym typeface="Bookman Old Style"/>
              </a:rPr>
              <a:t>At national and international level, alone and with partners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4"/>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Example: review of EU (2015)</a:t>
            </a:r>
            <a:endParaRPr/>
          </a:p>
        </p:txBody>
      </p:sp>
      <p:sp>
        <p:nvSpPr>
          <p:cNvPr id="351" name="Google Shape;351;p44"/>
          <p:cNvSpPr txBox="1"/>
          <p:nvPr/>
        </p:nvSpPr>
        <p:spPr>
          <a:xfrm>
            <a:off x="557212" y="946150"/>
            <a:ext cx="8010600" cy="5148300"/>
          </a:xfrm>
          <a:prstGeom prst="rect">
            <a:avLst/>
          </a:prstGeom>
          <a:noFill/>
          <a:ln>
            <a:noFill/>
          </a:ln>
        </p:spPr>
        <p:txBody>
          <a:bodyPr spcFirstLastPara="1" wrap="square" lIns="91425" tIns="45700" rIns="91425" bIns="45700" anchor="t" anchorCtr="0">
            <a:noAutofit/>
          </a:bodyPr>
          <a:lstStyle/>
          <a:p>
            <a:pPr marL="457200" marR="0" lvl="0" indent="-317500" algn="ctr" rtl="0">
              <a:lnSpc>
                <a:spcPct val="90000"/>
              </a:lnSpc>
              <a:spcBef>
                <a:spcPts val="0"/>
              </a:spcBef>
              <a:spcAft>
                <a:spcPts val="0"/>
              </a:spcAft>
              <a:buClr>
                <a:schemeClr val="dk2"/>
              </a:buClr>
              <a:buSzPts val="2200"/>
              <a:buFont typeface="Noto Sans Symbols"/>
              <a:buNone/>
            </a:pPr>
            <a:endParaRPr sz="2200" b="0" i="0" u="none">
              <a:solidFill>
                <a:schemeClr val="dk1"/>
              </a:solidFill>
              <a:latin typeface="Arial"/>
              <a:ea typeface="Arial"/>
              <a:cs typeface="Arial"/>
              <a:sym typeface="Arial"/>
            </a:endParaRPr>
          </a:p>
          <a:p>
            <a:pPr marL="457200" marR="0" lvl="0" indent="-304800" algn="ctr" rtl="0">
              <a:lnSpc>
                <a:spcPct val="90000"/>
              </a:lnSpc>
              <a:spcBef>
                <a:spcPts val="480"/>
              </a:spcBef>
              <a:spcAft>
                <a:spcPts val="0"/>
              </a:spcAft>
              <a:buClr>
                <a:schemeClr val="dk2"/>
              </a:buClr>
              <a:buSzPts val="2400"/>
              <a:buFont typeface="Noto Sans Symbols"/>
              <a:buNone/>
            </a:pPr>
            <a:endParaRPr sz="2400" b="0" i="0" u="none">
              <a:solidFill>
                <a:schemeClr val="dk1"/>
              </a:solidFill>
              <a:latin typeface="Arial"/>
              <a:ea typeface="Arial"/>
              <a:cs typeface="Arial"/>
              <a:sym typeface="Arial"/>
            </a:endParaRPr>
          </a:p>
          <a:p>
            <a:pPr marL="457200" marR="0" lvl="0" indent="-304800" algn="ctr" rtl="0">
              <a:lnSpc>
                <a:spcPct val="90000"/>
              </a:lnSpc>
              <a:spcBef>
                <a:spcPts val="480"/>
              </a:spcBef>
              <a:spcAft>
                <a:spcPts val="0"/>
              </a:spcAft>
              <a:buClr>
                <a:schemeClr val="dk2"/>
              </a:buClr>
              <a:buSzPts val="2400"/>
              <a:buFont typeface="Noto Sans Symbols"/>
              <a:buNone/>
            </a:pPr>
            <a:endParaRPr sz="2400" b="0" i="0" u="none">
              <a:solidFill>
                <a:schemeClr val="dk1"/>
              </a:solidFill>
              <a:latin typeface="Arial"/>
              <a:ea typeface="Arial"/>
              <a:cs typeface="Arial"/>
              <a:sym typeface="Arial"/>
            </a:endParaRPr>
          </a:p>
          <a:p>
            <a:pPr marL="0" marR="0" lvl="0" indent="0" algn="ctr"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352" name="Google Shape;352;p44"/>
          <p:cNvSpPr txBox="1"/>
          <p:nvPr/>
        </p:nvSpPr>
        <p:spPr>
          <a:xfrm>
            <a:off x="557212" y="1484312"/>
            <a:ext cx="8010600" cy="841500"/>
          </a:xfrm>
          <a:prstGeom prst="rect">
            <a:avLst/>
          </a:prstGeom>
          <a:solidFill>
            <a:srgbClr val="92D050"/>
          </a:solidFill>
          <a:ln w="9525" cap="flat" cmpd="sng">
            <a:solidFill>
              <a:srgbClr val="00CC98"/>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400"/>
              <a:buFont typeface="Cabin"/>
              <a:buNone/>
            </a:pPr>
            <a:r>
              <a:rPr lang="en-US" sz="2400" b="0" i="1" u="none">
                <a:solidFill>
                  <a:srgbClr val="FFFFFF"/>
                </a:solidFill>
                <a:latin typeface="Cabin"/>
                <a:ea typeface="Cabin"/>
                <a:cs typeface="Cabin"/>
                <a:sym typeface="Cabin"/>
              </a:rPr>
              <a:t>The state report (2014) gives a long overview on competences and actions of the European Union in the area of health</a:t>
            </a:r>
            <a:endParaRPr/>
          </a:p>
        </p:txBody>
      </p:sp>
      <p:sp>
        <p:nvSpPr>
          <p:cNvPr id="353" name="Google Shape;353;p44"/>
          <p:cNvSpPr txBox="1"/>
          <p:nvPr/>
        </p:nvSpPr>
        <p:spPr>
          <a:xfrm>
            <a:off x="557212" y="2578100"/>
            <a:ext cx="8010600" cy="1332000"/>
          </a:xfrm>
          <a:prstGeom prst="rect">
            <a:avLst/>
          </a:prstGeom>
          <a:solidFill>
            <a:srgbClr val="FFFFFF"/>
          </a:solidFill>
          <a:ln w="9525" cap="flat" cmpd="sng">
            <a:solidFill>
              <a:srgbClr val="00CC98"/>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00000"/>
              </a:buClr>
              <a:buSzPts val="1800"/>
              <a:buFont typeface="Cabin"/>
              <a:buNone/>
            </a:pPr>
            <a:r>
              <a:rPr lang="en-US" sz="1500" b="0" i="0" u="none">
                <a:solidFill>
                  <a:srgbClr val="800000"/>
                </a:solidFill>
                <a:latin typeface="Cabin"/>
                <a:ea typeface="Cabin"/>
                <a:cs typeface="Cabin"/>
                <a:sym typeface="Cabin"/>
              </a:rPr>
              <a:t>Health (art. 25)  29. Please explain how the European Union can prevent disability-based discrimination in health-care service provision and ensure the training of health-care professionals on the human rights of persons with disabilities, in the light of its shared competences with the European Union member States in the field of health care.						</a:t>
            </a:r>
            <a:r>
              <a:rPr lang="en-US" sz="1500" b="1" i="1" u="none">
                <a:solidFill>
                  <a:srgbClr val="800000"/>
                </a:solidFill>
                <a:latin typeface="Cabin"/>
                <a:ea typeface="Cabin"/>
                <a:cs typeface="Cabin"/>
                <a:sym typeface="Cabin"/>
              </a:rPr>
              <a:t>Committee’s list of issues to European Union</a:t>
            </a:r>
            <a:endParaRPr sz="1500"/>
          </a:p>
        </p:txBody>
      </p:sp>
      <p:sp>
        <p:nvSpPr>
          <p:cNvPr id="354" name="Google Shape;354;p44"/>
          <p:cNvSpPr txBox="1"/>
          <p:nvPr/>
        </p:nvSpPr>
        <p:spPr>
          <a:xfrm>
            <a:off x="557212" y="4259262"/>
            <a:ext cx="8010600" cy="2247900"/>
          </a:xfrm>
          <a:prstGeom prst="rect">
            <a:avLst/>
          </a:prstGeom>
          <a:solidFill>
            <a:srgbClr val="00B0F0"/>
          </a:solidFill>
          <a:ln w="9525" cap="flat" cmpd="sng">
            <a:solidFill>
              <a:srgbClr val="00CC98"/>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2400"/>
              <a:buFont typeface="Cabin"/>
              <a:buNone/>
            </a:pPr>
            <a:r>
              <a:rPr lang="en-US" sz="2400" b="0" i="1" u="none">
                <a:solidFill>
                  <a:srgbClr val="FFFFFF"/>
                </a:solidFill>
                <a:latin typeface="Cabin"/>
                <a:ea typeface="Cabin"/>
                <a:cs typeface="Cabin"/>
                <a:sym typeface="Cabin"/>
              </a:rPr>
              <a:t>Responses by European Commission (my summary)</a:t>
            </a:r>
            <a:endParaRPr/>
          </a:p>
          <a:p>
            <a:pPr marL="0" marR="0" lvl="0" indent="0" algn="l" rtl="0">
              <a:lnSpc>
                <a:spcPct val="100000"/>
              </a:lnSpc>
              <a:spcBef>
                <a:spcPts val="0"/>
              </a:spcBef>
              <a:spcAft>
                <a:spcPts val="0"/>
              </a:spcAft>
              <a:buClr>
                <a:srgbClr val="000000"/>
              </a:buClr>
              <a:buSzPts val="2400"/>
              <a:buFont typeface="Cabin"/>
              <a:buChar char="-"/>
            </a:pPr>
            <a:r>
              <a:rPr lang="en-US" sz="2400" b="0" i="1" u="none">
                <a:solidFill>
                  <a:srgbClr val="FFFFFF"/>
                </a:solidFill>
                <a:latin typeface="Cabin"/>
                <a:ea typeface="Cabin"/>
                <a:cs typeface="Cabin"/>
                <a:sym typeface="Cabin"/>
              </a:rPr>
              <a:t>Referral to competences of EU and member states</a:t>
            </a:r>
            <a:endParaRPr/>
          </a:p>
          <a:p>
            <a:pPr marL="0" marR="0" lvl="0" indent="0" algn="l" rtl="0">
              <a:lnSpc>
                <a:spcPct val="100000"/>
              </a:lnSpc>
              <a:spcBef>
                <a:spcPts val="0"/>
              </a:spcBef>
              <a:spcAft>
                <a:spcPts val="0"/>
              </a:spcAft>
              <a:buClr>
                <a:srgbClr val="000000"/>
              </a:buClr>
              <a:buSzPts val="2400"/>
              <a:buFont typeface="Cabin"/>
              <a:buChar char="-"/>
            </a:pPr>
            <a:r>
              <a:rPr lang="en-US" sz="2400" b="0" i="1" u="none">
                <a:solidFill>
                  <a:srgbClr val="FFFFFF"/>
                </a:solidFill>
                <a:latin typeface="Cabin"/>
                <a:ea typeface="Cabin"/>
                <a:cs typeface="Cabin"/>
                <a:sym typeface="Cabin"/>
              </a:rPr>
              <a:t>EU Health programme supporting exchange of best practise</a:t>
            </a:r>
            <a:endParaRPr/>
          </a:p>
          <a:p>
            <a:pPr marL="0" marR="0" lvl="0" indent="0" algn="l" rtl="0">
              <a:lnSpc>
                <a:spcPct val="100000"/>
              </a:lnSpc>
              <a:spcBef>
                <a:spcPts val="0"/>
              </a:spcBef>
              <a:spcAft>
                <a:spcPts val="0"/>
              </a:spcAft>
              <a:buClr>
                <a:srgbClr val="000000"/>
              </a:buClr>
              <a:buSzPts val="2400"/>
              <a:buFont typeface="Cabin"/>
              <a:buChar char="-"/>
            </a:pPr>
            <a:r>
              <a:rPr lang="en-US" sz="2400" b="0" i="1" u="none">
                <a:solidFill>
                  <a:srgbClr val="FFFFFF"/>
                </a:solidFill>
                <a:latin typeface="Cabin"/>
                <a:ea typeface="Cabin"/>
                <a:cs typeface="Cabin"/>
                <a:sym typeface="Cabin"/>
              </a:rPr>
              <a:t>Announcement of pilot project</a:t>
            </a:r>
            <a:endParaRPr/>
          </a:p>
          <a:p>
            <a:pPr marL="0" marR="0" lvl="0" indent="0" algn="r" rtl="0">
              <a:lnSpc>
                <a:spcPct val="100000"/>
              </a:lnSpc>
              <a:spcBef>
                <a:spcPts val="0"/>
              </a:spcBef>
              <a:spcAft>
                <a:spcPts val="0"/>
              </a:spcAft>
              <a:buClr>
                <a:schemeClr val="lt1"/>
              </a:buClr>
              <a:buSzPts val="2400"/>
              <a:buFont typeface="Comic Sans MS"/>
              <a:buNone/>
            </a:pPr>
            <a:endParaRPr sz="2400" b="1" i="1" u="none">
              <a:solidFill>
                <a:srgbClr val="FFFFFF"/>
              </a:solidFill>
              <a:latin typeface="Cabin"/>
              <a:ea typeface="Cabin"/>
              <a:cs typeface="Cabin"/>
              <a:sym typeface="Cabin"/>
            </a:endParaRPr>
          </a:p>
          <a:p>
            <a:pPr marL="0" marR="0" lvl="0" indent="0" algn="r" rtl="0">
              <a:lnSpc>
                <a:spcPct val="100000"/>
              </a:lnSpc>
              <a:spcBef>
                <a:spcPts val="0"/>
              </a:spcBef>
              <a:spcAft>
                <a:spcPts val="0"/>
              </a:spcAft>
              <a:buClr>
                <a:srgbClr val="FFFFFF"/>
              </a:buClr>
              <a:buSzPts val="2400"/>
              <a:buFont typeface="Cabin"/>
              <a:buNone/>
            </a:pPr>
            <a:r>
              <a:rPr lang="en-US" sz="2400" b="1" i="1" u="none">
                <a:solidFill>
                  <a:srgbClr val="FFFFFF"/>
                </a:solidFill>
                <a:latin typeface="Cabin"/>
                <a:ea typeface="Cabin"/>
                <a:cs typeface="Cabin"/>
                <a:sym typeface="Cabin"/>
              </a:rPr>
              <a:t>European Union’s response to the Committee</a:t>
            </a:r>
            <a:endParaRPr/>
          </a:p>
        </p:txBody>
      </p:sp>
      <p:sp>
        <p:nvSpPr>
          <p:cNvPr id="355" name="Google Shape;355;p44"/>
          <p:cNvSpPr/>
          <p:nvPr/>
        </p:nvSpPr>
        <p:spPr>
          <a:xfrm>
            <a:off x="4024312" y="2325687"/>
            <a:ext cx="484200" cy="252300"/>
          </a:xfrm>
          <a:prstGeom prst="downArrow">
            <a:avLst>
              <a:gd name="adj1" fmla="val 10800"/>
              <a:gd name="adj2" fmla="val 50000"/>
            </a:avLst>
          </a:prstGeom>
          <a:solidFill>
            <a:srgbClr val="CCCCCC"/>
          </a:solidFill>
          <a:ln w="9525" cap="flat" cmpd="sng">
            <a:solidFill>
              <a:srgbClr val="CCCCCC"/>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
        <p:nvSpPr>
          <p:cNvPr id="356" name="Google Shape;356;p44"/>
          <p:cNvSpPr/>
          <p:nvPr/>
        </p:nvSpPr>
        <p:spPr>
          <a:xfrm>
            <a:off x="4048125" y="3932237"/>
            <a:ext cx="484200" cy="252300"/>
          </a:xfrm>
          <a:prstGeom prst="downArrow">
            <a:avLst>
              <a:gd name="adj1" fmla="val 10800"/>
              <a:gd name="adj2" fmla="val 50000"/>
            </a:avLst>
          </a:prstGeom>
          <a:solidFill>
            <a:srgbClr val="CCCCCC"/>
          </a:solidFill>
          <a:ln w="9525" cap="flat" cmpd="sng">
            <a:solidFill>
              <a:srgbClr val="CCCCCC"/>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2400" b="0" i="0" u="none">
              <a:solidFill>
                <a:schemeClr val="lt1"/>
              </a:solidFill>
              <a:latin typeface="Comic Sans MS"/>
              <a:ea typeface="Comic Sans MS"/>
              <a:cs typeface="Comic Sans MS"/>
              <a:sym typeface="Comic Sans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45"/>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Concluding observations (Sept 2015)</a:t>
            </a:r>
            <a:endParaRPr/>
          </a:p>
        </p:txBody>
      </p:sp>
      <p:sp>
        <p:nvSpPr>
          <p:cNvPr id="363" name="Google Shape;363;p45"/>
          <p:cNvSpPr txBox="1"/>
          <p:nvPr/>
        </p:nvSpPr>
        <p:spPr>
          <a:xfrm>
            <a:off x="576262" y="1530350"/>
            <a:ext cx="8180400" cy="5138700"/>
          </a:xfrm>
          <a:prstGeom prst="rect">
            <a:avLst/>
          </a:prstGeom>
          <a:solidFill>
            <a:srgbClr val="CCCCCC"/>
          </a:solidFill>
          <a:ln w="9525" cap="flat" cmpd="sng">
            <a:solidFill>
              <a:srgbClr val="CCCCCC"/>
            </a:solidFill>
            <a:prstDash val="solid"/>
            <a:miter lim="800000"/>
            <a:headEnd type="none" w="sm" len="sm"/>
            <a:tailEnd type="none" w="sm" len="sm"/>
          </a:ln>
          <a:effectLst>
            <a:outerShdw blurRad="63500" dist="23000" dir="5400000">
              <a:srgbClr val="808080">
                <a:alpha val="349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bin"/>
              <a:buNone/>
            </a:pPr>
            <a:r>
              <a:rPr lang="en-US" sz="2000" b="1" i="0" u="none">
                <a:solidFill>
                  <a:schemeClr val="dk1"/>
                </a:solidFill>
                <a:latin typeface="Cabin"/>
                <a:ea typeface="Cabin"/>
                <a:cs typeface="Cabin"/>
                <a:sym typeface="Cabin"/>
              </a:rPr>
              <a:t>Health (art. 25)</a:t>
            </a:r>
            <a:endParaRPr/>
          </a:p>
          <a:p>
            <a:pPr marL="0" marR="0" lvl="0" indent="0" algn="l" rtl="0">
              <a:lnSpc>
                <a:spcPct val="100000"/>
              </a:lnSpc>
              <a:spcBef>
                <a:spcPts val="0"/>
              </a:spcBef>
              <a:spcAft>
                <a:spcPts val="0"/>
              </a:spcAft>
              <a:buClr>
                <a:schemeClr val="dk1"/>
              </a:buClr>
              <a:buSzPts val="2000"/>
              <a:buFont typeface="Cabin"/>
              <a:buNone/>
            </a:pPr>
            <a:r>
              <a:rPr lang="en-US" sz="2000" b="0" i="0" u="none">
                <a:solidFill>
                  <a:schemeClr val="dk1"/>
                </a:solidFill>
                <a:latin typeface="Cabin"/>
                <a:ea typeface="Cabin"/>
                <a:cs typeface="Cabin"/>
                <a:sym typeface="Cabin"/>
              </a:rPr>
              <a:t>62. The Committee is concerned that discrimination on the grounds of disability is not explicitly prohibited in the field of health care. It notes the barriers faced by persons with disabilities in accessing health care in different member States. </a:t>
            </a:r>
            <a:endParaRPr/>
          </a:p>
          <a:p>
            <a:pPr marL="0" marR="0" lvl="0" indent="0" algn="l" rtl="0">
              <a:lnSpc>
                <a:spcPct val="100000"/>
              </a:lnSpc>
              <a:spcBef>
                <a:spcPts val="0"/>
              </a:spcBef>
              <a:spcAft>
                <a:spcPts val="0"/>
              </a:spcAft>
              <a:buClr>
                <a:schemeClr val="lt1"/>
              </a:buClr>
              <a:buSzPts val="2000"/>
              <a:buFont typeface="Comic Sans MS"/>
              <a:buNone/>
            </a:pPr>
            <a:endParaRPr sz="2000" b="0" i="0" u="none">
              <a:solidFill>
                <a:schemeClr val="dk1"/>
              </a:solidFill>
              <a:latin typeface="Cabin"/>
              <a:ea typeface="Cabin"/>
              <a:cs typeface="Cabin"/>
              <a:sym typeface="Cabin"/>
            </a:endParaRPr>
          </a:p>
          <a:p>
            <a:pPr marL="0" marR="0" lvl="0" indent="0" algn="l" rtl="0">
              <a:lnSpc>
                <a:spcPct val="100000"/>
              </a:lnSpc>
              <a:spcBef>
                <a:spcPts val="0"/>
              </a:spcBef>
              <a:spcAft>
                <a:spcPts val="0"/>
              </a:spcAft>
              <a:buClr>
                <a:schemeClr val="dk1"/>
              </a:buClr>
              <a:buSzPts val="2000"/>
              <a:buFont typeface="Cabin"/>
              <a:buNone/>
            </a:pPr>
            <a:r>
              <a:rPr lang="en-US" sz="2000" b="1" i="0" u="none">
                <a:solidFill>
                  <a:schemeClr val="dk1"/>
                </a:solidFill>
                <a:latin typeface="Cabin"/>
                <a:ea typeface="Cabin"/>
                <a:cs typeface="Cabin"/>
                <a:sym typeface="Cabin"/>
              </a:rPr>
              <a:t>63. The Committee recommends that the European Union explicitly prohibit discrimination on the grounds of disability in the field of health care and take measures to ensure access to quality health care for all persons with all types of disabilities. </a:t>
            </a:r>
            <a:r>
              <a:rPr lang="en-US" sz="2000" b="1" i="0" u="none">
                <a:solidFill>
                  <a:srgbClr val="FF0000"/>
                </a:solidFill>
                <a:latin typeface="Cabin"/>
                <a:ea typeface="Cabin"/>
                <a:cs typeface="Cabin"/>
                <a:sym typeface="Cabin"/>
              </a:rPr>
              <a:t>It also recommends that the European Union evaluate the impact of the European Parliament and the Council of the European Union Directive 2011/24/EU on patients’ rights in cross-border health care with regard to gaps in access for persons with disabilities, including accessible information, reasonable accommodation and training of professionals.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000"/>
              <a:buFont typeface="Times New Roman"/>
              <a:buNone/>
            </a:pPr>
            <a:r>
              <a:rPr lang="en-US" sz="3000" b="0" i="0" u="none" strike="noStrike" cap="none">
                <a:solidFill>
                  <a:srgbClr val="464653"/>
                </a:solidFill>
                <a:latin typeface="Bookman Old Style"/>
                <a:ea typeface="Bookman Old Style"/>
                <a:cs typeface="Bookman Old Style"/>
                <a:sym typeface="Bookman Old Style"/>
              </a:rPr>
              <a:t>International Federation for Spina Bifida and Hydrocephalus</a:t>
            </a:r>
            <a:endParaRPr/>
          </a:p>
        </p:txBody>
      </p:sp>
      <p:pic>
        <p:nvPicPr>
          <p:cNvPr id="102" name="Google Shape;102;p19"/>
          <p:cNvPicPr preferRelativeResize="0"/>
          <p:nvPr/>
        </p:nvPicPr>
        <p:blipFill rotWithShape="1">
          <a:blip r:embed="rId3">
            <a:alphaModFix/>
          </a:blip>
          <a:srcRect r="-2499"/>
          <a:stretch/>
        </p:blipFill>
        <p:spPr>
          <a:xfrm>
            <a:off x="0" y="1371600"/>
            <a:ext cx="9267783" cy="547876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6"/>
          <p:cNvSpPr txBox="1"/>
          <p:nvPr/>
        </p:nvSpPr>
        <p:spPr>
          <a:xfrm>
            <a:off x="457200" y="152400"/>
            <a:ext cx="6472237" cy="990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464653"/>
              </a:buClr>
              <a:buSzPts val="2900"/>
              <a:buFont typeface="Bookman Old Style"/>
              <a:buNone/>
            </a:pPr>
            <a:r>
              <a:rPr lang="en-US" sz="2900" b="0" i="0" u="none">
                <a:solidFill>
                  <a:srgbClr val="464653"/>
                </a:solidFill>
                <a:latin typeface="Bookman Old Style"/>
                <a:ea typeface="Bookman Old Style"/>
                <a:cs typeface="Bookman Old Style"/>
                <a:sym typeface="Bookman Old Style"/>
              </a:rPr>
              <a:t>Thank you!</a:t>
            </a:r>
            <a:endParaRPr/>
          </a:p>
        </p:txBody>
      </p:sp>
      <p:pic>
        <p:nvPicPr>
          <p:cNvPr id="369" name="Google Shape;369;p46" descr="26..tif"/>
          <p:cNvPicPr preferRelativeResize="0"/>
          <p:nvPr/>
        </p:nvPicPr>
        <p:blipFill rotWithShape="1">
          <a:blip r:embed="rId3">
            <a:alphaModFix/>
          </a:blip>
          <a:srcRect/>
          <a:stretch/>
        </p:blipFill>
        <p:spPr>
          <a:xfrm>
            <a:off x="2635250" y="2328862"/>
            <a:ext cx="6482986" cy="4555290"/>
          </a:xfrm>
          <a:prstGeom prst="rect">
            <a:avLst/>
          </a:prstGeom>
          <a:noFill/>
          <a:ln>
            <a:noFill/>
          </a:ln>
        </p:spPr>
      </p:pic>
      <p:sp>
        <p:nvSpPr>
          <p:cNvPr id="370" name="Google Shape;370;p46"/>
          <p:cNvSpPr txBox="1"/>
          <p:nvPr/>
        </p:nvSpPr>
        <p:spPr>
          <a:xfrm>
            <a:off x="533400" y="1466850"/>
            <a:ext cx="4382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bin"/>
              <a:buNone/>
            </a:pPr>
            <a:r>
              <a:rPr lang="en-US" sz="2400" b="0" i="0" u="none">
                <a:solidFill>
                  <a:schemeClr val="dk1"/>
                </a:solidFill>
                <a:latin typeface="Cabin"/>
                <a:ea typeface="Cabin"/>
                <a:cs typeface="Cabin"/>
                <a:sym typeface="Cabin"/>
              </a:rPr>
              <a:t>Lieven Bauwens</a:t>
            </a:r>
            <a:endParaRPr/>
          </a:p>
          <a:p>
            <a:pPr marL="0" marR="0" lvl="0" indent="0" algn="l" rtl="0">
              <a:lnSpc>
                <a:spcPct val="100000"/>
              </a:lnSpc>
              <a:spcBef>
                <a:spcPts val="0"/>
              </a:spcBef>
              <a:spcAft>
                <a:spcPts val="0"/>
              </a:spcAft>
              <a:buClr>
                <a:schemeClr val="dk1"/>
              </a:buClr>
              <a:buSzPts val="2400"/>
              <a:buFont typeface="Cabin"/>
              <a:buNone/>
            </a:pPr>
            <a:r>
              <a:rPr lang="en-US" sz="2400" b="0" i="0" u="none">
                <a:solidFill>
                  <a:schemeClr val="dk1"/>
                </a:solidFill>
                <a:latin typeface="Cabin"/>
                <a:ea typeface="Cabin"/>
                <a:cs typeface="Cabin"/>
                <a:sym typeface="Cabin"/>
              </a:rPr>
              <a:t>lieven.bauwens@ifglobal.org</a:t>
            </a:r>
            <a:endParaRPr/>
          </a:p>
          <a:p>
            <a:pPr marL="0" marR="0" lvl="0" indent="0" algn="ctr" rtl="0">
              <a:lnSpc>
                <a:spcPct val="100000"/>
              </a:lnSpc>
              <a:spcBef>
                <a:spcPts val="0"/>
              </a:spcBef>
              <a:spcAft>
                <a:spcPts val="0"/>
              </a:spcAft>
              <a:buNone/>
            </a:pPr>
            <a:endParaRPr sz="2400" b="0" i="0" u="none">
              <a:solidFill>
                <a:schemeClr val="dk1"/>
              </a:solidFill>
              <a:latin typeface="Cabin"/>
              <a:ea typeface="Cabin"/>
              <a:cs typeface="Cabin"/>
              <a:sym typeface="Cabin"/>
            </a:endParaRPr>
          </a:p>
        </p:txBody>
      </p:sp>
    </p:spTree>
  </p:cSld>
  <p:clrMapOvr>
    <a:masterClrMapping/>
  </p:clrMapOvr>
  <p:transition spd="med">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7"/>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Pictures</a:t>
            </a:r>
            <a:endParaRPr/>
          </a:p>
        </p:txBody>
      </p:sp>
      <p:sp>
        <p:nvSpPr>
          <p:cNvPr id="376" name="Google Shape;376;p47"/>
          <p:cNvSpPr txBox="1">
            <a:spLocks noGrp="1"/>
          </p:cNvSpPr>
          <p:nvPr>
            <p:ph type="body" idx="1"/>
          </p:nvPr>
        </p:nvSpPr>
        <p:spPr>
          <a:xfrm>
            <a:off x="457200" y="1219200"/>
            <a:ext cx="8226425" cy="4906962"/>
          </a:xfrm>
          <a:prstGeom prst="rect">
            <a:avLst/>
          </a:prstGeom>
          <a:noFill/>
          <a:ln>
            <a:noFill/>
          </a:ln>
        </p:spPr>
        <p:txBody>
          <a:bodyPr spcFirstLastPara="1" wrap="square" lIns="90000" tIns="46800" rIns="90000" bIns="46800" anchor="t" anchorCtr="0">
            <a:noAutofit/>
          </a:bodyPr>
          <a:lstStyle/>
          <a:p>
            <a:pPr marL="0" marR="0" lvl="0" indent="0" algn="l" rtl="0">
              <a:lnSpc>
                <a:spcPct val="100000"/>
              </a:lnSpc>
              <a:spcBef>
                <a:spcPts val="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endParaRPr sz="2600" b="0" i="0" u="none">
              <a:solidFill>
                <a:srgbClr val="000000"/>
              </a:solidFill>
              <a:latin typeface="Cabin"/>
              <a:ea typeface="Cabin"/>
              <a:cs typeface="Cabin"/>
              <a:sym typeface="Cabin"/>
            </a:endParaRPr>
          </a:p>
          <a:p>
            <a:pPr marL="0" marR="0" lvl="0" indent="0" algn="l" rtl="0">
              <a:lnSpc>
                <a:spcPct val="100000"/>
              </a:lnSpc>
              <a:spcBef>
                <a:spcPts val="600"/>
              </a:spcBef>
              <a:spcAft>
                <a:spcPts val="0"/>
              </a:spcAft>
              <a:buClr>
                <a:srgbClr val="000000"/>
              </a:buClr>
              <a:buSzPts val="2600"/>
              <a:buFont typeface="Times New Roman"/>
              <a:buNone/>
            </a:pPr>
            <a:r>
              <a:rPr lang="en-US" sz="2600" b="0" i="0" u="none">
                <a:solidFill>
                  <a:srgbClr val="000000"/>
                </a:solidFill>
                <a:latin typeface="Cabin"/>
                <a:ea typeface="Cabin"/>
                <a:cs typeface="Cabin"/>
                <a:sym typeface="Cabin"/>
              </a:rPr>
              <a:t>Pictures were taken from different sources to illustrate my presentation</a:t>
            </a:r>
            <a:endParaRPr/>
          </a:p>
          <a:p>
            <a:pPr marL="0" marR="0" lvl="0" indent="0" algn="l" rtl="0">
              <a:lnSpc>
                <a:spcPct val="100000"/>
              </a:lnSpc>
              <a:spcBef>
                <a:spcPts val="600"/>
              </a:spcBef>
              <a:spcAft>
                <a:spcPts val="0"/>
              </a:spcAft>
              <a:buClr>
                <a:srgbClr val="000000"/>
              </a:buClr>
              <a:buSzPts val="2000"/>
              <a:buFont typeface="Times New Roman"/>
              <a:buNone/>
            </a:pPr>
            <a:r>
              <a:rPr lang="en-US" sz="2000" b="0" i="0" u="none">
                <a:solidFill>
                  <a:srgbClr val="000000"/>
                </a:solidFill>
                <a:latin typeface="Cabin"/>
                <a:ea typeface="Cabin"/>
                <a:cs typeface="Cabin"/>
                <a:sym typeface="Cabin"/>
              </a:rPr>
              <a:t>International Federation for Spina Bifida and Hydrocephalus, Pierre Mertens, Lieven Bauwens, Ernie Bufflo, Aaron Fotheringham, the Telegraph, Redefining Spina Bifida, Adriana Tontsh, dr. Ahuka Longombe, KSL news, the Food Fortification Initiative, Dieter Telemans (CCBRT), Donna Rose, Zero Project, OHCHR</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Spina Bifida (NTDs)</a:t>
            </a:r>
            <a:endParaRPr/>
          </a:p>
        </p:txBody>
      </p:sp>
      <p:pic>
        <p:nvPicPr>
          <p:cNvPr id="108" name="Google Shape;108;p20"/>
          <p:cNvPicPr preferRelativeResize="0"/>
          <p:nvPr/>
        </p:nvPicPr>
        <p:blipFill rotWithShape="1">
          <a:blip r:embed="rId3">
            <a:alphaModFix/>
          </a:blip>
          <a:srcRect/>
          <a:stretch/>
        </p:blipFill>
        <p:spPr>
          <a:xfrm>
            <a:off x="0" y="1428750"/>
            <a:ext cx="9091879" cy="54194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3200"/>
              <a:buFont typeface="Times New Roman"/>
              <a:buNone/>
            </a:pPr>
            <a:r>
              <a:rPr lang="en-US" sz="3200" b="0" i="0" u="none" strike="noStrike" cap="none">
                <a:solidFill>
                  <a:srgbClr val="464653"/>
                </a:solidFill>
                <a:latin typeface="Bookman Old Style"/>
                <a:ea typeface="Bookman Old Style"/>
                <a:cs typeface="Bookman Old Style"/>
                <a:sym typeface="Bookman Old Style"/>
              </a:rPr>
              <a:t>Hydrocephalus</a:t>
            </a:r>
            <a:endParaRPr/>
          </a:p>
        </p:txBody>
      </p:sp>
      <p:pic>
        <p:nvPicPr>
          <p:cNvPr id="114" name="Google Shape;114;p21" descr="drain-cleaning.jpg"/>
          <p:cNvPicPr preferRelativeResize="0"/>
          <p:nvPr/>
        </p:nvPicPr>
        <p:blipFill rotWithShape="1">
          <a:blip r:embed="rId3">
            <a:alphaModFix/>
          </a:blip>
          <a:srcRect/>
          <a:stretch/>
        </p:blipFill>
        <p:spPr>
          <a:xfrm>
            <a:off x="0" y="1428750"/>
            <a:ext cx="9129141" cy="54205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2" descr="compilatie%20copy"/>
          <p:cNvPicPr preferRelativeResize="0"/>
          <p:nvPr/>
        </p:nvPicPr>
        <p:blipFill rotWithShape="1">
          <a:blip r:embed="rId3">
            <a:alphaModFix/>
          </a:blip>
          <a:srcRect/>
          <a:stretch/>
        </p:blipFill>
        <p:spPr>
          <a:xfrm>
            <a:off x="55562" y="1630362"/>
            <a:ext cx="2416499" cy="5075237"/>
          </a:xfrm>
          <a:prstGeom prst="rect">
            <a:avLst/>
          </a:prstGeom>
          <a:noFill/>
          <a:ln>
            <a:noFill/>
          </a:ln>
        </p:spPr>
      </p:pic>
      <p:pic>
        <p:nvPicPr>
          <p:cNvPr id="120" name="Google Shape;120;p22"/>
          <p:cNvPicPr preferRelativeResize="0"/>
          <p:nvPr/>
        </p:nvPicPr>
        <p:blipFill rotWithShape="1">
          <a:blip r:embed="rId4">
            <a:alphaModFix/>
          </a:blip>
          <a:srcRect/>
          <a:stretch/>
        </p:blipFill>
        <p:spPr>
          <a:xfrm>
            <a:off x="3429000" y="1376362"/>
            <a:ext cx="5667249" cy="3874903"/>
          </a:xfrm>
          <a:prstGeom prst="rect">
            <a:avLst/>
          </a:prstGeom>
          <a:noFill/>
          <a:ln>
            <a:noFill/>
          </a:ln>
        </p:spPr>
      </p:pic>
      <p:pic>
        <p:nvPicPr>
          <p:cNvPr id="121" name="Google Shape;121;p22"/>
          <p:cNvPicPr preferRelativeResize="0"/>
          <p:nvPr/>
        </p:nvPicPr>
        <p:blipFill rotWithShape="1">
          <a:blip r:embed="rId5">
            <a:alphaModFix/>
          </a:blip>
          <a:srcRect/>
          <a:stretch/>
        </p:blipFill>
        <p:spPr>
          <a:xfrm>
            <a:off x="1981200" y="3963987"/>
            <a:ext cx="4318000" cy="2889092"/>
          </a:xfrm>
          <a:prstGeom prst="rect">
            <a:avLst/>
          </a:prstGeom>
          <a:noFill/>
          <a:ln>
            <a:noFill/>
          </a:ln>
        </p:spPr>
      </p:pic>
      <p:pic>
        <p:nvPicPr>
          <p:cNvPr id="122" name="Google Shape;122;p22" descr="compilatie%20copy"/>
          <p:cNvPicPr preferRelativeResize="0"/>
          <p:nvPr/>
        </p:nvPicPr>
        <p:blipFill rotWithShape="1">
          <a:blip r:embed="rId6">
            <a:alphaModFix/>
          </a:blip>
          <a:srcRect/>
          <a:stretch/>
        </p:blipFill>
        <p:spPr>
          <a:xfrm>
            <a:off x="3048000" y="1066800"/>
            <a:ext cx="2673350" cy="5075237"/>
          </a:xfrm>
          <a:prstGeom prst="rect">
            <a:avLst/>
          </a:prstGeom>
          <a:noFill/>
          <a:ln>
            <a:noFill/>
          </a:ln>
        </p:spPr>
      </p:pic>
      <p:pic>
        <p:nvPicPr>
          <p:cNvPr id="123" name="Google Shape;123;p22" descr="stijn.jpg"/>
          <p:cNvPicPr preferRelativeResize="0"/>
          <p:nvPr/>
        </p:nvPicPr>
        <p:blipFill rotWithShape="1">
          <a:blip r:embed="rId7">
            <a:alphaModFix/>
          </a:blip>
          <a:srcRect/>
          <a:stretch/>
        </p:blipFill>
        <p:spPr>
          <a:xfrm>
            <a:off x="5443537" y="1547812"/>
            <a:ext cx="3619539" cy="5082156"/>
          </a:xfrm>
          <a:prstGeom prst="rect">
            <a:avLst/>
          </a:prstGeom>
          <a:noFill/>
          <a:ln>
            <a:noFill/>
          </a:ln>
        </p:spPr>
      </p:pic>
      <p:pic>
        <p:nvPicPr>
          <p:cNvPr id="124" name="Google Shape;124;p22" descr="20150303_114751.jpg"/>
          <p:cNvPicPr preferRelativeResize="0"/>
          <p:nvPr/>
        </p:nvPicPr>
        <p:blipFill rotWithShape="1">
          <a:blip r:embed="rId8">
            <a:alphaModFix/>
          </a:blip>
          <a:srcRect/>
          <a:stretch/>
        </p:blipFill>
        <p:spPr>
          <a:xfrm>
            <a:off x="3708400" y="1196975"/>
            <a:ext cx="3784958" cy="5574961"/>
          </a:xfrm>
          <a:prstGeom prst="rect">
            <a:avLst/>
          </a:prstGeom>
          <a:noFill/>
          <a:ln>
            <a:noFill/>
          </a:ln>
        </p:spPr>
      </p:pic>
      <p:pic>
        <p:nvPicPr>
          <p:cNvPr id="125" name="Google Shape;125;p22"/>
          <p:cNvPicPr preferRelativeResize="0"/>
          <p:nvPr/>
        </p:nvPicPr>
        <p:blipFill rotWithShape="1">
          <a:blip r:embed="rId9">
            <a:alphaModFix/>
          </a:blip>
          <a:srcRect/>
          <a:stretch/>
        </p:blipFill>
        <p:spPr>
          <a:xfrm>
            <a:off x="250825" y="1628775"/>
            <a:ext cx="6732587" cy="4475895"/>
          </a:xfrm>
          <a:prstGeom prst="rect">
            <a:avLst/>
          </a:prstGeom>
          <a:noFill/>
          <a:ln>
            <a:noFill/>
          </a:ln>
        </p:spPr>
      </p:pic>
      <p:pic>
        <p:nvPicPr>
          <p:cNvPr id="126" name="Google Shape;126;p22"/>
          <p:cNvPicPr preferRelativeResize="0"/>
          <p:nvPr/>
        </p:nvPicPr>
        <p:blipFill rotWithShape="1">
          <a:blip r:embed="rId10">
            <a:alphaModFix/>
          </a:blip>
          <a:srcRect/>
          <a:stretch/>
        </p:blipFill>
        <p:spPr>
          <a:xfrm>
            <a:off x="1692275" y="1916112"/>
            <a:ext cx="6840537" cy="4548725"/>
          </a:xfrm>
          <a:prstGeom prst="rect">
            <a:avLst/>
          </a:prstGeom>
          <a:noFill/>
          <a:ln>
            <a:noFill/>
          </a:ln>
        </p:spPr>
      </p:pic>
      <p:pic>
        <p:nvPicPr>
          <p:cNvPr id="127" name="Google Shape;127;p22"/>
          <p:cNvPicPr preferRelativeResize="0"/>
          <p:nvPr/>
        </p:nvPicPr>
        <p:blipFill rotWithShape="1">
          <a:blip r:embed="rId11">
            <a:alphaModFix/>
          </a:blip>
          <a:srcRect/>
          <a:stretch/>
        </p:blipFill>
        <p:spPr>
          <a:xfrm>
            <a:off x="3779837" y="1697037"/>
            <a:ext cx="5133158" cy="5131579"/>
          </a:xfrm>
          <a:prstGeom prst="rect">
            <a:avLst/>
          </a:prstGeom>
          <a:noFill/>
          <a:ln>
            <a:noFill/>
          </a:ln>
        </p:spPr>
      </p:pic>
      <p:sp>
        <p:nvSpPr>
          <p:cNvPr id="128" name="Google Shape;128;p22"/>
          <p:cNvSpPr txBox="1">
            <a:spLocks noGrp="1"/>
          </p:cNvSpPr>
          <p:nvPr>
            <p:ph type="title"/>
          </p:nvPr>
        </p:nvSpPr>
        <p:spPr>
          <a:xfrm>
            <a:off x="457200" y="73025"/>
            <a:ext cx="6469062" cy="1066800"/>
          </a:xfrm>
          <a:prstGeom prst="rect">
            <a:avLst/>
          </a:prstGeom>
          <a:noFill/>
          <a:ln>
            <a:noFill/>
          </a:ln>
        </p:spPr>
        <p:txBody>
          <a:bodyPr spcFirstLastPara="1" wrap="square" lIns="90000" tIns="46800" rIns="90000" bIns="46800" anchor="b" anchorCtr="0">
            <a:noAutofit/>
          </a:bodyPr>
          <a:lstStyle/>
          <a:p>
            <a:pPr marL="0" marR="0" lvl="0" indent="0" algn="l" rtl="0">
              <a:lnSpc>
                <a:spcPct val="100000"/>
              </a:lnSpc>
              <a:spcBef>
                <a:spcPts val="0"/>
              </a:spcBef>
              <a:spcAft>
                <a:spcPts val="0"/>
              </a:spcAft>
              <a:buClr>
                <a:srgbClr val="000000"/>
              </a:buClr>
              <a:buSzPts val="2900"/>
              <a:buFont typeface="Times New Roman"/>
              <a:buNone/>
            </a:pPr>
            <a:r>
              <a:rPr lang="en-US" sz="2900" b="0" i="0" u="none" strike="noStrike" cap="none">
                <a:solidFill>
                  <a:srgbClr val="464653"/>
                </a:solidFill>
                <a:latin typeface="Bookman Old Style"/>
                <a:ea typeface="Bookman Old Style"/>
                <a:cs typeface="Bookman Old Style"/>
                <a:sym typeface="Bookman Old Style"/>
              </a:rPr>
              <a:t>Perception</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722313" y="4406900"/>
            <a:ext cx="7772400" cy="13620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Convention on the Rights of Persons with Disabilities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title"/>
          </p:nvPr>
        </p:nvSpPr>
        <p:spPr>
          <a:xfrm>
            <a:off x="1043608" y="43867"/>
            <a:ext cx="60486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Some history</a:t>
            </a:r>
            <a:endParaRPr/>
          </a:p>
        </p:txBody>
      </p:sp>
      <p:sp>
        <p:nvSpPr>
          <p:cNvPr id="141" name="Google Shape;141;p24"/>
          <p:cNvSpPr txBox="1">
            <a:spLocks noGrp="1"/>
          </p:cNvSpPr>
          <p:nvPr>
            <p:ph type="body" idx="1"/>
          </p:nvPr>
        </p:nvSpPr>
        <p:spPr>
          <a:xfrm>
            <a:off x="1043599" y="1556800"/>
            <a:ext cx="7824600" cy="4392600"/>
          </a:xfrm>
          <a:prstGeom prst="rect">
            <a:avLst/>
          </a:prstGeom>
        </p:spPr>
        <p:txBody>
          <a:bodyPr spcFirstLastPara="1" wrap="square" lIns="91425" tIns="45700" rIns="91425" bIns="45700" anchor="t" anchorCtr="0">
            <a:noAutofit/>
          </a:bodyPr>
          <a:lstStyle/>
          <a:p>
            <a:pPr marL="457200" lvl="0" indent="-368300" algn="l" rtl="0">
              <a:spcBef>
                <a:spcPts val="440"/>
              </a:spcBef>
              <a:spcAft>
                <a:spcPts val="0"/>
              </a:spcAft>
              <a:buSzPts val="2200"/>
              <a:buChar char="-"/>
            </a:pPr>
            <a:r>
              <a:rPr lang="en-US"/>
              <a:t>Adopted: 13 December 2006</a:t>
            </a:r>
            <a:endParaRPr/>
          </a:p>
          <a:p>
            <a:pPr marL="457200" lvl="0" indent="-368300" algn="l" rtl="0">
              <a:spcBef>
                <a:spcPts val="1000"/>
              </a:spcBef>
              <a:spcAft>
                <a:spcPts val="0"/>
              </a:spcAft>
              <a:buSzPts val="2200"/>
              <a:buChar char="-"/>
            </a:pPr>
            <a:r>
              <a:rPr lang="en-US"/>
              <a:t>Open for signature: 30 March 2007</a:t>
            </a:r>
            <a:endParaRPr/>
          </a:p>
          <a:p>
            <a:pPr marL="457200" lvl="0" indent="-368300" algn="l" rtl="0">
              <a:spcBef>
                <a:spcPts val="1000"/>
              </a:spcBef>
              <a:spcAft>
                <a:spcPts val="0"/>
              </a:spcAft>
              <a:buSzPts val="2200"/>
              <a:buChar char="-"/>
            </a:pPr>
            <a:r>
              <a:rPr lang="en-US"/>
              <a:t>Paradigm shift: “nothing about us, without us”</a:t>
            </a:r>
            <a:br>
              <a:rPr lang="en-US"/>
            </a:br>
            <a:r>
              <a:rPr lang="en-US" sz="1800"/>
              <a:t>(article 4.3. “In the development and implementation of legislation and policies to implement the present Convention, and in other decision-making processes concerning issues relating to persons with disabilities, States Parties shall closely consult with and actively involve persons with disabilities, including children with disabilities, through their representative organizations”)</a:t>
            </a:r>
            <a:br>
              <a:rPr lang="en-US" sz="1800"/>
            </a:br>
            <a:r>
              <a:rPr lang="en-US" sz="1800"/>
              <a:t>(article 33.3: “Civil society, in particular persons with disabilities and their representative organizations, shall be involved and participate fully in the monitoring process.”)</a:t>
            </a:r>
            <a:endParaRPr sz="1800"/>
          </a:p>
          <a:p>
            <a:pPr marL="457200" lvl="0" indent="-368300" algn="l" rtl="0">
              <a:spcBef>
                <a:spcPts val="1000"/>
              </a:spcBef>
              <a:spcAft>
                <a:spcPts val="1000"/>
              </a:spcAft>
              <a:buSzPts val="2200"/>
              <a:buChar char="-"/>
            </a:pPr>
            <a:r>
              <a:rPr lang="en-US"/>
              <a:t>Almost reaching universal ratification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210575" y="43875"/>
            <a:ext cx="8933400" cy="96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Current status of signatures and ratifications</a:t>
            </a:r>
            <a:endParaRPr/>
          </a:p>
        </p:txBody>
      </p:sp>
      <p:sp>
        <p:nvSpPr>
          <p:cNvPr id="148" name="Google Shape;148;p25"/>
          <p:cNvSpPr txBox="1">
            <a:spLocks noGrp="1"/>
          </p:cNvSpPr>
          <p:nvPr>
            <p:ph type="body" idx="1"/>
          </p:nvPr>
        </p:nvSpPr>
        <p:spPr>
          <a:xfrm>
            <a:off x="1043608" y="1556792"/>
            <a:ext cx="6696600" cy="4392600"/>
          </a:xfrm>
          <a:prstGeom prst="rect">
            <a:avLst/>
          </a:prstGeom>
        </p:spPr>
        <p:txBody>
          <a:bodyPr spcFirstLastPara="1" wrap="square" lIns="91425" tIns="45700" rIns="91425" bIns="45700" anchor="t" anchorCtr="0">
            <a:noAutofit/>
          </a:bodyPr>
          <a:lstStyle/>
          <a:p>
            <a:pPr marL="0" lvl="0" indent="0" algn="l" rtl="0">
              <a:spcBef>
                <a:spcPts val="440"/>
              </a:spcBef>
              <a:spcAft>
                <a:spcPts val="1000"/>
              </a:spcAft>
              <a:buNone/>
            </a:pPr>
            <a:endParaRPr/>
          </a:p>
        </p:txBody>
      </p:sp>
      <p:pic>
        <p:nvPicPr>
          <p:cNvPr id="149" name="Google Shape;149;p25"/>
          <p:cNvPicPr preferRelativeResize="0"/>
          <p:nvPr/>
        </p:nvPicPr>
        <p:blipFill>
          <a:blip r:embed="rId3">
            <a:alphaModFix/>
          </a:blip>
          <a:stretch>
            <a:fillRect/>
          </a:stretch>
        </p:blipFill>
        <p:spPr>
          <a:xfrm>
            <a:off x="0" y="1198450"/>
            <a:ext cx="9143998" cy="5626084"/>
          </a:xfrm>
          <a:prstGeom prst="rect">
            <a:avLst/>
          </a:prstGeom>
          <a:noFill/>
          <a:ln>
            <a:noFill/>
          </a:ln>
        </p:spPr>
      </p:pic>
      <p:sp>
        <p:nvSpPr>
          <p:cNvPr id="150" name="Google Shape;150;p25"/>
          <p:cNvSpPr txBox="1"/>
          <p:nvPr/>
        </p:nvSpPr>
        <p:spPr>
          <a:xfrm>
            <a:off x="210575" y="6528050"/>
            <a:ext cx="7337700" cy="85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bin"/>
                <a:ea typeface="Cabin"/>
                <a:cs typeface="Cabin"/>
                <a:sym typeface="Cabin"/>
              </a:rPr>
              <a:t>Accessed 15 february 2019, http://www.un.org/disabilities/documents/maps/enablemap.jpg</a:t>
            </a:r>
            <a:endParaRPr sz="1000">
              <a:latin typeface="Cabin"/>
              <a:ea typeface="Cabin"/>
              <a:cs typeface="Cabin"/>
              <a:sym typeface="Cabin"/>
            </a:endParaRPr>
          </a:p>
        </p:txBody>
      </p:sp>
    </p:spTree>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onception personnalisé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On-screen Show (4:3)</PresentationFormat>
  <Paragraphs>195</Paragraphs>
  <Slides>31</Slides>
  <Notes>31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Times New Roman</vt:lpstr>
      <vt:lpstr>Bookman Old Style</vt:lpstr>
      <vt:lpstr>Cabin</vt:lpstr>
      <vt:lpstr>Ubuntu</vt:lpstr>
      <vt:lpstr>Corbel</vt:lpstr>
      <vt:lpstr>Calibri</vt:lpstr>
      <vt:lpstr>Noto Sans Symbols</vt:lpstr>
      <vt:lpstr>Comic Sans MS</vt:lpstr>
      <vt:lpstr>Arial</vt:lpstr>
      <vt:lpstr>Office Theme</vt:lpstr>
      <vt:lpstr>2_Conception personnalisée</vt:lpstr>
      <vt:lpstr>Including Rare Diseases in the Disability agenda using the UN Convention on the Rights of Persons with Disabilities</vt:lpstr>
      <vt:lpstr>What I want to talk about</vt:lpstr>
      <vt:lpstr>International Federation for Spina Bifida and Hydrocephalus</vt:lpstr>
      <vt:lpstr>Spina Bifida (NTDs)</vt:lpstr>
      <vt:lpstr>Hydrocephalus</vt:lpstr>
      <vt:lpstr>Perception</vt:lpstr>
      <vt:lpstr>Convention on the Rights of Persons with Disabilities</vt:lpstr>
      <vt:lpstr>Some history</vt:lpstr>
      <vt:lpstr>Current status of signatures and ratifications</vt:lpstr>
      <vt:lpstr>Monitoring</vt:lpstr>
      <vt:lpstr>CRPD Committee state review process (at OHCHR)</vt:lpstr>
      <vt:lpstr>Where we can intervene</vt:lpstr>
      <vt:lpstr>Special Rapporteur</vt:lpstr>
      <vt:lpstr>Case: Right to Health</vt:lpstr>
      <vt:lpstr>Article 18 - Liberty of movement and nationality</vt:lpstr>
      <vt:lpstr>Data</vt:lpstr>
      <vt:lpstr>Unfortunately</vt:lpstr>
      <vt:lpstr>Focus on surveillance</vt:lpstr>
      <vt:lpstr>CRPD Article 25 – Health (1/4)</vt:lpstr>
      <vt:lpstr>CRPD Article 25 – Health (2/4)</vt:lpstr>
      <vt:lpstr>CRPD Article 25 – Health (3/4)</vt:lpstr>
      <vt:lpstr>CRPD Article 25 – Health (4/4)</vt:lpstr>
      <vt:lpstr>Special Rapporteur Disability: Preparation Annual Report to UNGA</vt:lpstr>
      <vt:lpstr>2. Build on the progress made in creating a favourable environment</vt:lpstr>
      <vt:lpstr>Life long care</vt:lpstr>
      <vt:lpstr>CRPD Committee state review process (at OHCHR)</vt:lpstr>
      <vt:lpstr>Where we can intervene</vt:lpstr>
      <vt:lpstr>Example: review of EU (2015)</vt:lpstr>
      <vt:lpstr>Concluding observations (Sept 2015)</vt:lpstr>
      <vt:lpstr>PowerPoint Presentation</vt:lpstr>
      <vt:lpstr>Pictures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Including Rare Diseases in the Disability agenda using the UN Convention on the Rights of Persons with Disabilities</dc:title>
  <dc:creator>Paloma Tejada</dc:creator>
  <cp:lastModifiedBy>Paloma Tejada</cp:lastModifiedBy>
  <cp:revision>1</cp:revision>
  <dcterms:modified xsi:type="dcterms:W3CDTF">2019-02-20T17:56:29Z</dcterms:modified>
</cp:coreProperties>
</file>