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61" r:id="rId5"/>
    <p:sldId id="259" r:id="rId6"/>
    <p:sldId id="281" r:id="rId7"/>
    <p:sldId id="263" r:id="rId8"/>
    <p:sldId id="264" r:id="rId9"/>
    <p:sldId id="265" r:id="rId10"/>
    <p:sldId id="267" r:id="rId11"/>
    <p:sldId id="266" r:id="rId12"/>
    <p:sldId id="277" r:id="rId13"/>
    <p:sldId id="262" r:id="rId14"/>
    <p:sldId id="269" r:id="rId15"/>
    <p:sldId id="272" r:id="rId16"/>
    <p:sldId id="270" r:id="rId17"/>
    <p:sldId id="271" r:id="rId18"/>
    <p:sldId id="273" r:id="rId19"/>
    <p:sldId id="279" r:id="rId20"/>
    <p:sldId id="278" r:id="rId21"/>
    <p:sldId id="280" r:id="rId22"/>
    <p:sldId id="27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94" d="100"/>
          <a:sy n="94" d="100"/>
        </p:scale>
        <p:origin x="581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32E6F9-DC7E-4152-9184-49DFCE698BC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8439764-6087-45FC-835B-067BE5285D05}">
      <dgm:prSet phldrT="[Text]"/>
      <dgm:spPr>
        <a:xfrm>
          <a:off x="747064" y="580583"/>
          <a:ext cx="5327497" cy="1161003"/>
        </a:xfrm>
        <a:solidFill>
          <a:srgbClr val="31B6FD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chemeClr val="bg1"/>
              </a:solidFill>
              <a:latin typeface="+mn-lt"/>
            </a:rPr>
            <a:t>Promote rare diseases as a global priority in UN SDGs 2030 Agenda</a:t>
          </a:r>
          <a:endParaRPr lang="en-GB" dirty="0">
            <a:solidFill>
              <a:schemeClr val="bg1"/>
            </a:solidFill>
            <a:latin typeface="+mn-lt"/>
            <a:ea typeface="+mn-ea"/>
            <a:cs typeface="+mn-cs"/>
          </a:endParaRPr>
        </a:p>
      </dgm:t>
    </dgm:pt>
    <dgm:pt modelId="{B6DD4062-B9CF-4B4A-B592-DFBE08EA9C47}" type="parTrans" cxnId="{E664DEA3-D124-47BB-A088-CA32BDFEB517}">
      <dgm:prSet/>
      <dgm:spPr/>
      <dgm:t>
        <a:bodyPr/>
        <a:lstStyle/>
        <a:p>
          <a:endParaRPr lang="en-GB"/>
        </a:p>
      </dgm:t>
    </dgm:pt>
    <dgm:pt modelId="{259095B4-2F59-4C89-889E-1F9BAC9DDFF2}" type="sibTrans" cxnId="{E664DEA3-D124-47BB-A088-CA32BDFEB517}">
      <dgm:prSet/>
      <dgm:spPr>
        <a:xfrm>
          <a:off x="-4560586" y="-704407"/>
          <a:ext cx="5472816" cy="5472816"/>
        </a:xfrm>
        <a:noFill/>
        <a:ln w="15875" cap="flat" cmpd="sng" algn="ctr">
          <a:solidFill>
            <a:srgbClr val="31B6F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GB"/>
        </a:p>
      </dgm:t>
    </dgm:pt>
    <dgm:pt modelId="{C0315D87-533F-482D-B10B-366EEA7418D4}">
      <dgm:prSet phldrT="[Text]"/>
      <dgm:spPr>
        <a:xfrm>
          <a:off x="747064" y="2322413"/>
          <a:ext cx="5327497" cy="1161003"/>
        </a:xfrm>
        <a:solidFill>
          <a:srgbClr val="31B6FD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fr-FR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An inclusive, multi-</a:t>
          </a:r>
          <a:r>
            <a:rPr lang="fr-FR" dirty="0" err="1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stakeholder</a:t>
          </a:r>
          <a:r>
            <a:rPr lang="fr-FR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 </a:t>
          </a:r>
          <a:r>
            <a:rPr lang="fr-FR" dirty="0" err="1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ecosystem</a:t>
          </a:r>
          <a:r>
            <a:rPr lang="fr-FR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 to </a:t>
          </a:r>
          <a:r>
            <a:rPr lang="fr-FR" dirty="0" err="1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share</a:t>
          </a:r>
          <a:r>
            <a:rPr lang="fr-FR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 </a:t>
          </a:r>
          <a:r>
            <a:rPr lang="fr-FR" dirty="0" err="1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knowledge</a:t>
          </a:r>
          <a:r>
            <a:rPr lang="fr-FR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 and expertise about rare </a:t>
          </a:r>
          <a:r>
            <a:rPr lang="fr-FR" dirty="0" err="1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diseases</a:t>
          </a:r>
          <a:r>
            <a:rPr lang="fr-FR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 and to </a:t>
          </a:r>
          <a:r>
            <a:rPr lang="fr-FR" dirty="0" err="1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increase</a:t>
          </a:r>
          <a:r>
            <a:rPr lang="fr-FR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 global </a:t>
          </a:r>
          <a:r>
            <a:rPr lang="fr-FR" dirty="0" err="1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visibility</a:t>
          </a:r>
          <a:r>
            <a:rPr lang="fr-FR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 of rare </a:t>
          </a:r>
          <a:r>
            <a:rPr lang="fr-FR" dirty="0" err="1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diseases</a:t>
          </a:r>
          <a:endParaRPr lang="en-GB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</dgm:t>
    </dgm:pt>
    <dgm:pt modelId="{C3EAC512-94F1-471F-9AA4-9D977C4D1545}" type="parTrans" cxnId="{0D39BDB4-9564-41DF-862D-224ADCD1C0E4}">
      <dgm:prSet/>
      <dgm:spPr/>
      <dgm:t>
        <a:bodyPr/>
        <a:lstStyle/>
        <a:p>
          <a:endParaRPr lang="en-GB"/>
        </a:p>
      </dgm:t>
    </dgm:pt>
    <dgm:pt modelId="{6DA5BD48-6C1C-418E-BEA4-922D88A7DB5E}" type="sibTrans" cxnId="{0D39BDB4-9564-41DF-862D-224ADCD1C0E4}">
      <dgm:prSet/>
      <dgm:spPr/>
      <dgm:t>
        <a:bodyPr/>
        <a:lstStyle/>
        <a:p>
          <a:endParaRPr lang="en-GB"/>
        </a:p>
      </dgm:t>
    </dgm:pt>
    <dgm:pt modelId="{D9BBD712-97DF-4876-9AE1-15FB9EFB661F}" type="pres">
      <dgm:prSet presAssocID="{5E32E6F9-DC7E-4152-9184-49DFCE698BC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B6283DD0-7F0A-4E31-A003-F5EE3E56B6C6}" type="pres">
      <dgm:prSet presAssocID="{5E32E6F9-DC7E-4152-9184-49DFCE698BC1}" presName="Name1" presStyleCnt="0"/>
      <dgm:spPr/>
    </dgm:pt>
    <dgm:pt modelId="{E6E4C6F8-C855-48B7-8FDB-13B5A8F58216}" type="pres">
      <dgm:prSet presAssocID="{5E32E6F9-DC7E-4152-9184-49DFCE698BC1}" presName="cycle" presStyleCnt="0"/>
      <dgm:spPr/>
    </dgm:pt>
    <dgm:pt modelId="{DF9B96DC-CA1C-4A8C-B0F4-EF36CA2EF5AE}" type="pres">
      <dgm:prSet presAssocID="{5E32E6F9-DC7E-4152-9184-49DFCE698BC1}" presName="srcNode" presStyleLbl="node1" presStyleIdx="0" presStyleCnt="2"/>
      <dgm:spPr/>
    </dgm:pt>
    <dgm:pt modelId="{D459954C-8090-465F-95EF-614EA54F1F3E}" type="pres">
      <dgm:prSet presAssocID="{5E32E6F9-DC7E-4152-9184-49DFCE698BC1}" presName="conn" presStyleLbl="parChTrans1D2" presStyleIdx="0" presStyleCnt="1"/>
      <dgm:spPr>
        <a:prstGeom prst="blockArc">
          <a:avLst>
            <a:gd name="adj1" fmla="val 18900000"/>
            <a:gd name="adj2" fmla="val 2700000"/>
            <a:gd name="adj3" fmla="val 395"/>
          </a:avLst>
        </a:prstGeom>
      </dgm:spPr>
      <dgm:t>
        <a:bodyPr/>
        <a:lstStyle/>
        <a:p>
          <a:endParaRPr lang="en-GB"/>
        </a:p>
      </dgm:t>
    </dgm:pt>
    <dgm:pt modelId="{AF8181DC-9593-4F29-8CF8-0F627FC7430D}" type="pres">
      <dgm:prSet presAssocID="{5E32E6F9-DC7E-4152-9184-49DFCE698BC1}" presName="extraNode" presStyleLbl="node1" presStyleIdx="0" presStyleCnt="2"/>
      <dgm:spPr/>
    </dgm:pt>
    <dgm:pt modelId="{D84E949E-2048-475B-B5D0-39E8DB11B8C4}" type="pres">
      <dgm:prSet presAssocID="{5E32E6F9-DC7E-4152-9184-49DFCE698BC1}" presName="dstNode" presStyleLbl="node1" presStyleIdx="0" presStyleCnt="2"/>
      <dgm:spPr/>
    </dgm:pt>
    <dgm:pt modelId="{B5BB14F7-65E4-47A9-A768-32176B267274}" type="pres">
      <dgm:prSet presAssocID="{98439764-6087-45FC-835B-067BE5285D05}" presName="text_1" presStyleLbl="node1" presStyleIdx="0" presStyleCnt="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CCD89089-A397-4B96-9C1C-79CC5ADE473E}" type="pres">
      <dgm:prSet presAssocID="{98439764-6087-45FC-835B-067BE5285D05}" presName="accent_1" presStyleCnt="0"/>
      <dgm:spPr/>
    </dgm:pt>
    <dgm:pt modelId="{0B299A14-3EFB-4411-A889-43D05C077ED0}" type="pres">
      <dgm:prSet presAssocID="{98439764-6087-45FC-835B-067BE5285D05}" presName="accentRepeatNode" presStyleLbl="solidFgAcc1" presStyleIdx="0" presStyleCnt="2"/>
      <dgm:spPr>
        <a:xfrm>
          <a:off x="21437" y="435457"/>
          <a:ext cx="1451254" cy="1451254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5875" cap="flat" cmpd="sng" algn="ctr">
          <a:solidFill>
            <a:srgbClr val="31B6F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GB"/>
        </a:p>
      </dgm:t>
    </dgm:pt>
    <dgm:pt modelId="{70BA4D9A-E18A-4EA6-8A34-67D67562CD47}" type="pres">
      <dgm:prSet presAssocID="{C0315D87-533F-482D-B10B-366EEA7418D4}" presName="text_2" presStyleLbl="node1" presStyleIdx="1" presStyleCnt="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B7CB6E74-3C92-4C5A-BCAE-EBCB4587FF8B}" type="pres">
      <dgm:prSet presAssocID="{C0315D87-533F-482D-B10B-366EEA7418D4}" presName="accent_2" presStyleCnt="0"/>
      <dgm:spPr/>
    </dgm:pt>
    <dgm:pt modelId="{3383EB87-A6E2-4EB7-819D-EAE8049EACE1}" type="pres">
      <dgm:prSet presAssocID="{C0315D87-533F-482D-B10B-366EEA7418D4}" presName="accentRepeatNode" presStyleLbl="solidFgAcc1" presStyleIdx="1" presStyleCnt="2"/>
      <dgm:spPr>
        <a:xfrm>
          <a:off x="21437" y="2177288"/>
          <a:ext cx="1451254" cy="1451254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5875" cap="flat" cmpd="sng" algn="ctr">
          <a:solidFill>
            <a:srgbClr val="31B6F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GB"/>
        </a:p>
      </dgm:t>
    </dgm:pt>
  </dgm:ptLst>
  <dgm:cxnLst>
    <dgm:cxn modelId="{BA05978A-CB78-4B4B-8383-60E88CB70D78}" type="presOf" srcId="{259095B4-2F59-4C89-889E-1F9BAC9DDFF2}" destId="{D459954C-8090-465F-95EF-614EA54F1F3E}" srcOrd="0" destOrd="0" presId="urn:microsoft.com/office/officeart/2008/layout/VerticalCurvedList"/>
    <dgm:cxn modelId="{0D39BDB4-9564-41DF-862D-224ADCD1C0E4}" srcId="{5E32E6F9-DC7E-4152-9184-49DFCE698BC1}" destId="{C0315D87-533F-482D-B10B-366EEA7418D4}" srcOrd="1" destOrd="0" parTransId="{C3EAC512-94F1-471F-9AA4-9D977C4D1545}" sibTransId="{6DA5BD48-6C1C-418E-BEA4-922D88A7DB5E}"/>
    <dgm:cxn modelId="{DD0869D5-AF54-4008-8472-D7F4FABA86CC}" type="presOf" srcId="{C0315D87-533F-482D-B10B-366EEA7418D4}" destId="{70BA4D9A-E18A-4EA6-8A34-67D67562CD47}" srcOrd="0" destOrd="0" presId="urn:microsoft.com/office/officeart/2008/layout/VerticalCurvedList"/>
    <dgm:cxn modelId="{1505F61D-CF30-4737-8986-10B00A877A4A}" type="presOf" srcId="{98439764-6087-45FC-835B-067BE5285D05}" destId="{B5BB14F7-65E4-47A9-A768-32176B267274}" srcOrd="0" destOrd="0" presId="urn:microsoft.com/office/officeart/2008/layout/VerticalCurvedList"/>
    <dgm:cxn modelId="{874070B8-D164-439A-BDE9-C44DBE6E07B2}" type="presOf" srcId="{5E32E6F9-DC7E-4152-9184-49DFCE698BC1}" destId="{D9BBD712-97DF-4876-9AE1-15FB9EFB661F}" srcOrd="0" destOrd="0" presId="urn:microsoft.com/office/officeart/2008/layout/VerticalCurvedList"/>
    <dgm:cxn modelId="{E664DEA3-D124-47BB-A088-CA32BDFEB517}" srcId="{5E32E6F9-DC7E-4152-9184-49DFCE698BC1}" destId="{98439764-6087-45FC-835B-067BE5285D05}" srcOrd="0" destOrd="0" parTransId="{B6DD4062-B9CF-4B4A-B592-DFBE08EA9C47}" sibTransId="{259095B4-2F59-4C89-889E-1F9BAC9DDFF2}"/>
    <dgm:cxn modelId="{7BA3EDA4-CC49-4AF8-BB7C-F92D476DBE39}" type="presParOf" srcId="{D9BBD712-97DF-4876-9AE1-15FB9EFB661F}" destId="{B6283DD0-7F0A-4E31-A003-F5EE3E56B6C6}" srcOrd="0" destOrd="0" presId="urn:microsoft.com/office/officeart/2008/layout/VerticalCurvedList"/>
    <dgm:cxn modelId="{10ECB5BC-E085-4308-A34E-C5D921B4DBAD}" type="presParOf" srcId="{B6283DD0-7F0A-4E31-A003-F5EE3E56B6C6}" destId="{E6E4C6F8-C855-48B7-8FDB-13B5A8F58216}" srcOrd="0" destOrd="0" presId="urn:microsoft.com/office/officeart/2008/layout/VerticalCurvedList"/>
    <dgm:cxn modelId="{AB87BDFA-4EDF-481A-9234-A3850CB7B9B4}" type="presParOf" srcId="{E6E4C6F8-C855-48B7-8FDB-13B5A8F58216}" destId="{DF9B96DC-CA1C-4A8C-B0F4-EF36CA2EF5AE}" srcOrd="0" destOrd="0" presId="urn:microsoft.com/office/officeart/2008/layout/VerticalCurvedList"/>
    <dgm:cxn modelId="{7DA33769-4A5B-4E11-8B2E-51ABBDD4EE2D}" type="presParOf" srcId="{E6E4C6F8-C855-48B7-8FDB-13B5A8F58216}" destId="{D459954C-8090-465F-95EF-614EA54F1F3E}" srcOrd="1" destOrd="0" presId="urn:microsoft.com/office/officeart/2008/layout/VerticalCurvedList"/>
    <dgm:cxn modelId="{38C01364-5393-4406-A047-6CC962B66176}" type="presParOf" srcId="{E6E4C6F8-C855-48B7-8FDB-13B5A8F58216}" destId="{AF8181DC-9593-4F29-8CF8-0F627FC7430D}" srcOrd="2" destOrd="0" presId="urn:microsoft.com/office/officeart/2008/layout/VerticalCurvedList"/>
    <dgm:cxn modelId="{B488C02E-C090-4594-945C-1B825EFF4FDE}" type="presParOf" srcId="{E6E4C6F8-C855-48B7-8FDB-13B5A8F58216}" destId="{D84E949E-2048-475B-B5D0-39E8DB11B8C4}" srcOrd="3" destOrd="0" presId="urn:microsoft.com/office/officeart/2008/layout/VerticalCurvedList"/>
    <dgm:cxn modelId="{A0933987-1206-4CC2-BDE2-82B4EFEC3E51}" type="presParOf" srcId="{B6283DD0-7F0A-4E31-A003-F5EE3E56B6C6}" destId="{B5BB14F7-65E4-47A9-A768-32176B267274}" srcOrd="1" destOrd="0" presId="urn:microsoft.com/office/officeart/2008/layout/VerticalCurvedList"/>
    <dgm:cxn modelId="{9D49FB15-F3A9-4D93-9C4F-A444B0BB6A0F}" type="presParOf" srcId="{B6283DD0-7F0A-4E31-A003-F5EE3E56B6C6}" destId="{CCD89089-A397-4B96-9C1C-79CC5ADE473E}" srcOrd="2" destOrd="0" presId="urn:microsoft.com/office/officeart/2008/layout/VerticalCurvedList"/>
    <dgm:cxn modelId="{1F020987-1BB3-4B62-B7A5-FA30EB23FA46}" type="presParOf" srcId="{CCD89089-A397-4B96-9C1C-79CC5ADE473E}" destId="{0B299A14-3EFB-4411-A889-43D05C077ED0}" srcOrd="0" destOrd="0" presId="urn:microsoft.com/office/officeart/2008/layout/VerticalCurvedList"/>
    <dgm:cxn modelId="{830CE8E2-D867-4EF7-9975-0E5847D374B5}" type="presParOf" srcId="{B6283DD0-7F0A-4E31-A003-F5EE3E56B6C6}" destId="{70BA4D9A-E18A-4EA6-8A34-67D67562CD47}" srcOrd="3" destOrd="0" presId="urn:microsoft.com/office/officeart/2008/layout/VerticalCurvedList"/>
    <dgm:cxn modelId="{D2E8C3E6-2F8F-44BA-A101-F85B19590FDA}" type="presParOf" srcId="{B6283DD0-7F0A-4E31-A003-F5EE3E56B6C6}" destId="{B7CB6E74-3C92-4C5A-BCAE-EBCB4587FF8B}" srcOrd="4" destOrd="0" presId="urn:microsoft.com/office/officeart/2008/layout/VerticalCurvedList"/>
    <dgm:cxn modelId="{2B7C0C2B-FEBA-4000-8DB1-E7E32EFFEED7}" type="presParOf" srcId="{B7CB6E74-3C92-4C5A-BCAE-EBCB4587FF8B}" destId="{3383EB87-A6E2-4EB7-819D-EAE8049EACE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59954C-8090-465F-95EF-614EA54F1F3E}">
      <dsp:nvSpPr>
        <dsp:cNvPr id="0" name=""/>
        <dsp:cNvSpPr/>
      </dsp:nvSpPr>
      <dsp:spPr>
        <a:xfrm>
          <a:off x="-4353601" y="-672645"/>
          <a:ext cx="5224624" cy="5224624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5875" cap="flat" cmpd="sng" algn="ctr">
          <a:solidFill>
            <a:srgbClr val="31B6F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BB14F7-65E4-47A9-A768-32176B267274}">
      <dsp:nvSpPr>
        <dsp:cNvPr id="0" name=""/>
        <dsp:cNvSpPr/>
      </dsp:nvSpPr>
      <dsp:spPr>
        <a:xfrm>
          <a:off x="713118" y="554201"/>
          <a:ext cx="5002377" cy="1108248"/>
        </a:xfrm>
        <a:prstGeom prst="rect">
          <a:avLst/>
        </a:prstGeom>
        <a:solidFill>
          <a:srgbClr val="31B6FD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9672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  <a:latin typeface="+mn-lt"/>
            </a:rPr>
            <a:t>Promote rare diseases as a global priority in UN SDGs 2030 Agenda</a:t>
          </a:r>
          <a:endParaRPr lang="en-GB" sz="1800" kern="1200" dirty="0">
            <a:solidFill>
              <a:schemeClr val="bg1"/>
            </a:solidFill>
            <a:latin typeface="+mn-lt"/>
            <a:ea typeface="+mn-ea"/>
            <a:cs typeface="+mn-cs"/>
          </a:endParaRPr>
        </a:p>
      </dsp:txBody>
      <dsp:txXfrm>
        <a:off x="713118" y="554201"/>
        <a:ext cx="5002377" cy="1108248"/>
      </dsp:txXfrm>
    </dsp:sp>
    <dsp:sp modelId="{0B299A14-3EFB-4411-A889-43D05C077ED0}">
      <dsp:nvSpPr>
        <dsp:cNvPr id="0" name=""/>
        <dsp:cNvSpPr/>
      </dsp:nvSpPr>
      <dsp:spPr>
        <a:xfrm>
          <a:off x="20463" y="415670"/>
          <a:ext cx="1385310" cy="1385310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5875" cap="flat" cmpd="sng" algn="ctr">
          <a:solidFill>
            <a:srgbClr val="31B6F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A4D9A-E18A-4EA6-8A34-67D67562CD47}">
      <dsp:nvSpPr>
        <dsp:cNvPr id="0" name=""/>
        <dsp:cNvSpPr/>
      </dsp:nvSpPr>
      <dsp:spPr>
        <a:xfrm>
          <a:off x="713118" y="2216884"/>
          <a:ext cx="5002377" cy="1108248"/>
        </a:xfrm>
        <a:prstGeom prst="rect">
          <a:avLst/>
        </a:prstGeom>
        <a:solidFill>
          <a:srgbClr val="31B6FD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9672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An inclusive, multi-</a:t>
          </a:r>
          <a:r>
            <a:rPr lang="fr-FR" sz="1800" kern="1200" dirty="0" err="1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stakeholder</a:t>
          </a:r>
          <a:r>
            <a:rPr lang="fr-FR" sz="1800" kern="1200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 </a:t>
          </a:r>
          <a:r>
            <a:rPr lang="fr-FR" sz="1800" kern="1200" dirty="0" err="1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ecosystem</a:t>
          </a:r>
          <a:r>
            <a:rPr lang="fr-FR" sz="1800" kern="1200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 to </a:t>
          </a:r>
          <a:r>
            <a:rPr lang="fr-FR" sz="1800" kern="1200" dirty="0" err="1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share</a:t>
          </a:r>
          <a:r>
            <a:rPr lang="fr-FR" sz="1800" kern="1200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 </a:t>
          </a:r>
          <a:r>
            <a:rPr lang="fr-FR" sz="1800" kern="1200" dirty="0" err="1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knowledge</a:t>
          </a:r>
          <a:r>
            <a:rPr lang="fr-FR" sz="1800" kern="1200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 and expertise about rare </a:t>
          </a:r>
          <a:r>
            <a:rPr lang="fr-FR" sz="1800" kern="1200" dirty="0" err="1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diseases</a:t>
          </a:r>
          <a:r>
            <a:rPr lang="fr-FR" sz="1800" kern="1200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 and to </a:t>
          </a:r>
          <a:r>
            <a:rPr lang="fr-FR" sz="1800" kern="1200" dirty="0" err="1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increase</a:t>
          </a:r>
          <a:r>
            <a:rPr lang="fr-FR" sz="1800" kern="1200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 global </a:t>
          </a:r>
          <a:r>
            <a:rPr lang="fr-FR" sz="1800" kern="1200" dirty="0" err="1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visibility</a:t>
          </a:r>
          <a:r>
            <a:rPr lang="fr-FR" sz="1800" kern="1200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 of rare </a:t>
          </a:r>
          <a:r>
            <a:rPr lang="fr-FR" sz="1800" kern="1200" dirty="0" err="1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diseases</a:t>
          </a:r>
          <a:endParaRPr lang="en-GB" sz="1800" kern="1200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</dsp:txBody>
      <dsp:txXfrm>
        <a:off x="713118" y="2216884"/>
        <a:ext cx="5002377" cy="1108248"/>
      </dsp:txXfrm>
    </dsp:sp>
    <dsp:sp modelId="{3383EB87-A6E2-4EB7-819D-EAE8049EACE1}">
      <dsp:nvSpPr>
        <dsp:cNvPr id="0" name=""/>
        <dsp:cNvSpPr/>
      </dsp:nvSpPr>
      <dsp:spPr>
        <a:xfrm>
          <a:off x="20463" y="2078353"/>
          <a:ext cx="1385310" cy="1385310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5875" cap="flat" cmpd="sng" algn="ctr">
          <a:solidFill>
            <a:srgbClr val="31B6F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48C467-9E58-4F4B-B307-31FE2371406F}" type="datetimeFigureOut">
              <a:rPr lang="en-GB" smtClean="0"/>
              <a:t>20/02/2019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48E147-EE84-432F-A75E-4B89538D20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063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0940C-2DF8-4103-9111-F8909304BC28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851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0940C-2DF8-4103-9111-F8909304BC28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851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0940C-2DF8-4103-9111-F8909304BC28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851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0940C-2DF8-4103-9111-F8909304BC28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851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0940C-2DF8-4103-9111-F8909304BC28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851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0940C-2DF8-4103-9111-F8909304BC28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851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4869160"/>
          </a:xfrm>
          <a:prstGeom prst="rect">
            <a:avLst/>
          </a:prstGeom>
          <a:solidFill>
            <a:srgbClr val="00BA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445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4869160"/>
            <a:ext cx="9144000" cy="152400"/>
          </a:xfrm>
          <a:prstGeom prst="rect">
            <a:avLst/>
          </a:prstGeom>
          <a:pattFill prst="dkDnDiag">
            <a:fgClr>
              <a:srgbClr val="00BAE6"/>
            </a:fgClr>
            <a:bgClr>
              <a:srgbClr val="D5F7F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8092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5445224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263F2DD5-8535-4963-A935-66280F343382}" type="datetimeFigureOut">
              <a:rPr lang="en-GB" smtClean="0"/>
              <a:pPr/>
              <a:t>20/02/2019</a:t>
            </a:fld>
            <a:endParaRPr lang="en-GB" dirty="0"/>
          </a:p>
        </p:txBody>
      </p:sp>
      <p:sp>
        <p:nvSpPr>
          <p:cNvPr id="9" name="Right Triangle 8"/>
          <p:cNvSpPr/>
          <p:nvPr userDrawn="1"/>
        </p:nvSpPr>
        <p:spPr>
          <a:xfrm>
            <a:off x="0" y="6172200"/>
            <a:ext cx="7010400" cy="685800"/>
          </a:xfrm>
          <a:prstGeom prst="rtTriangle">
            <a:avLst/>
          </a:prstGeom>
          <a:solidFill>
            <a:srgbClr val="7F4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10" name="Picture 2" descr="C:\Users\jlroux\Downloads\Logo NGO Committee for Rare Diseases (RGB)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7232" y="5445224"/>
            <a:ext cx="1665733" cy="133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53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F2DD5-8535-4963-A935-66280F343382}" type="datetimeFigureOut">
              <a:rPr lang="en-GB" smtClean="0"/>
              <a:t>20/02/2019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FB4B2-8C4B-4460-87D7-1FC0DD78FA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727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F2DD5-8535-4963-A935-66280F343382}" type="datetimeFigureOut">
              <a:rPr lang="en-GB" smtClean="0"/>
              <a:t>20/02/2019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FB4B2-8C4B-4460-87D7-1FC0DD78FA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226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00BA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838200"/>
            <a:ext cx="9144000" cy="152400"/>
          </a:xfrm>
          <a:prstGeom prst="rect">
            <a:avLst/>
          </a:prstGeom>
          <a:pattFill prst="dkDnDiag">
            <a:fgClr>
              <a:srgbClr val="00BAE6"/>
            </a:fgClr>
            <a:bgClr>
              <a:srgbClr val="D5F7F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372" y="61119"/>
            <a:ext cx="8219256" cy="7159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Right Triangle 8"/>
          <p:cNvSpPr/>
          <p:nvPr userDrawn="1"/>
        </p:nvSpPr>
        <p:spPr>
          <a:xfrm>
            <a:off x="0" y="6172200"/>
            <a:ext cx="7010400" cy="685800"/>
          </a:xfrm>
          <a:prstGeom prst="rtTriangle">
            <a:avLst/>
          </a:prstGeom>
          <a:solidFill>
            <a:srgbClr val="7F4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10" name="Picture 2" descr="C:\Users\jlroux\Downloads\Logo NGO Committee for Rare Diseases (RGB)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0353" y="5644347"/>
            <a:ext cx="1315692" cy="105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852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F2DD5-8535-4963-A935-66280F343382}" type="datetimeFigureOut">
              <a:rPr lang="en-GB" smtClean="0"/>
              <a:t>20/02/2019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FB4B2-8C4B-4460-87D7-1FC0DD78FA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659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F2DD5-8535-4963-A935-66280F343382}" type="datetimeFigureOut">
              <a:rPr lang="en-GB" smtClean="0"/>
              <a:t>20/02/2019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FB4B2-8C4B-4460-87D7-1FC0DD78FA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56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F2DD5-8535-4963-A935-66280F343382}" type="datetimeFigureOut">
              <a:rPr lang="en-GB" smtClean="0"/>
              <a:t>20/02/2019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FB4B2-8C4B-4460-87D7-1FC0DD78FA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054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F2DD5-8535-4963-A935-66280F343382}" type="datetimeFigureOut">
              <a:rPr lang="en-GB" smtClean="0"/>
              <a:t>20/02/2019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FB4B2-8C4B-4460-87D7-1FC0DD78FA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714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F2DD5-8535-4963-A935-66280F343382}" type="datetimeFigureOut">
              <a:rPr lang="en-GB" smtClean="0"/>
              <a:t>20/02/2019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FB4B2-8C4B-4460-87D7-1FC0DD78FA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154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F2DD5-8535-4963-A935-66280F343382}" type="datetimeFigureOut">
              <a:rPr lang="en-GB" smtClean="0"/>
              <a:t>20/02/2019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FB4B2-8C4B-4460-87D7-1FC0DD78FA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8246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F2DD5-8535-4963-A935-66280F343382}" type="datetimeFigureOut">
              <a:rPr lang="en-GB" smtClean="0"/>
              <a:t>20/02/2019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FB4B2-8C4B-4460-87D7-1FC0DD78FA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58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F2DD5-8535-4963-A935-66280F343382}" type="datetimeFigureOut">
              <a:rPr lang="en-GB" smtClean="0"/>
              <a:t>20/02/2019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FB4B2-8C4B-4460-87D7-1FC0DD78FA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928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ebtv.un.org/" TargetMode="External"/><Relationship Id="rId2" Type="http://schemas.openxmlformats.org/officeDocument/2006/relationships/hyperlink" Target="https://twitter.com/ngoraredisease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9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4.png"/><Relationship Id="rId5" Type="http://schemas.openxmlformats.org/officeDocument/2006/relationships/image" Target="../media/image14.png"/><Relationship Id="rId15" Type="http://schemas.openxmlformats.org/officeDocument/2006/relationships/image" Target="../media/image10.jpeg"/><Relationship Id="rId10" Type="http://schemas.openxmlformats.org/officeDocument/2006/relationships/image" Target="../media/image5.png"/><Relationship Id="rId4" Type="http://schemas.openxmlformats.org/officeDocument/2006/relationships/image" Target="../media/image13.png"/><Relationship Id="rId9" Type="http://schemas.openxmlformats.org/officeDocument/2006/relationships/image" Target="../media/image8.png"/><Relationship Id="rId1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2304256"/>
          </a:xfrm>
        </p:spPr>
        <p:txBody>
          <a:bodyPr>
            <a:normAutofit/>
          </a:bodyPr>
          <a:lstStyle/>
          <a:p>
            <a:r>
              <a:rPr lang="fr-FR" sz="3600" dirty="0" err="1" smtClean="0"/>
              <a:t>Overview</a:t>
            </a:r>
            <a:r>
              <a:rPr lang="fr-FR" sz="3600" dirty="0" smtClean="0"/>
              <a:t> of High-</a:t>
            </a:r>
            <a:r>
              <a:rPr lang="fr-FR" sz="3600" dirty="0" err="1" smtClean="0"/>
              <a:t>Level</a:t>
            </a:r>
            <a:r>
              <a:rPr lang="fr-FR" sz="3600" dirty="0" smtClean="0"/>
              <a:t> Events of the </a:t>
            </a:r>
            <a:br>
              <a:rPr lang="fr-FR" sz="3600" dirty="0" smtClean="0"/>
            </a:br>
            <a:r>
              <a:rPr lang="fr-FR" sz="3600" dirty="0" smtClean="0"/>
              <a:t>NGO </a:t>
            </a:r>
            <a:r>
              <a:rPr lang="fr-FR" sz="3600" dirty="0" err="1" smtClean="0"/>
              <a:t>Committee</a:t>
            </a:r>
            <a:r>
              <a:rPr lang="fr-FR" sz="3600" dirty="0" smtClean="0"/>
              <a:t> for Rare Diseases </a:t>
            </a:r>
            <a:br>
              <a:rPr lang="fr-FR" sz="3600" dirty="0" smtClean="0"/>
            </a:br>
            <a:r>
              <a:rPr lang="fr-FR" sz="3600" dirty="0" smtClean="0"/>
              <a:t>at the United Nations</a:t>
            </a:r>
            <a:endParaRPr lang="en-GB" sz="3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619672" y="3068960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fr-FR" sz="2400" dirty="0" smtClean="0"/>
              <a:t>Yann Le Cam on </a:t>
            </a:r>
            <a:r>
              <a:rPr lang="fr-FR" sz="2400" dirty="0" err="1" smtClean="0"/>
              <a:t>behalf</a:t>
            </a:r>
            <a:r>
              <a:rPr lang="fr-FR" sz="2400" dirty="0" smtClean="0"/>
              <a:t> of Anders </a:t>
            </a:r>
            <a:r>
              <a:rPr lang="fr-FR" sz="2400" dirty="0" err="1" smtClean="0"/>
              <a:t>Olauson</a:t>
            </a:r>
            <a:r>
              <a:rPr lang="fr-FR" sz="2400" dirty="0" smtClean="0"/>
              <a:t>,</a:t>
            </a:r>
          </a:p>
          <a:p>
            <a:r>
              <a:rPr lang="fr-FR" sz="2400" dirty="0" smtClean="0"/>
              <a:t>Chair of NGO </a:t>
            </a:r>
            <a:r>
              <a:rPr lang="fr-FR" sz="2400" dirty="0" err="1" smtClean="0"/>
              <a:t>Committee</a:t>
            </a:r>
            <a:r>
              <a:rPr lang="fr-FR" sz="2400" dirty="0" smtClean="0"/>
              <a:t> for Rare Diseases</a:t>
            </a:r>
          </a:p>
          <a:p>
            <a:r>
              <a:rPr lang="fr-FR" sz="2400" dirty="0" smtClean="0"/>
              <a:t>RDI 5th </a:t>
            </a:r>
            <a:r>
              <a:rPr lang="fr-FR" sz="2400" dirty="0" err="1" smtClean="0"/>
              <a:t>Annual</a:t>
            </a:r>
            <a:r>
              <a:rPr lang="fr-FR" sz="2400" dirty="0" smtClean="0"/>
              <a:t> Meeting</a:t>
            </a:r>
          </a:p>
          <a:p>
            <a:r>
              <a:rPr lang="fr-FR" sz="2400" dirty="0" smtClean="0"/>
              <a:t>20 </a:t>
            </a:r>
            <a:r>
              <a:rPr lang="fr-FR" sz="2400" dirty="0" err="1" smtClean="0"/>
              <a:t>February</a:t>
            </a:r>
            <a:r>
              <a:rPr lang="fr-FR" sz="2400" dirty="0" smtClean="0"/>
              <a:t> 2019, New York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5645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6172200"/>
            <a:ext cx="7010400" cy="685800"/>
          </a:xfrm>
          <a:prstGeom prst="rtTriangle">
            <a:avLst/>
          </a:prstGeom>
          <a:solidFill>
            <a:srgbClr val="7F4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00BA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838200"/>
            <a:ext cx="9144000" cy="152400"/>
          </a:xfrm>
          <a:prstGeom prst="rect">
            <a:avLst/>
          </a:prstGeom>
          <a:pattFill prst="dkDnDiag">
            <a:fgClr>
              <a:srgbClr val="00BAE6"/>
            </a:fgClr>
            <a:bgClr>
              <a:srgbClr val="D5F7F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179511" y="-46212"/>
            <a:ext cx="8784977" cy="960612"/>
          </a:xfrm>
        </p:spPr>
        <p:txBody>
          <a:bodyPr>
            <a:noAutofit/>
          </a:bodyPr>
          <a:lstStyle/>
          <a:p>
            <a:r>
              <a:rPr lang="fr-FR" sz="3000" dirty="0">
                <a:solidFill>
                  <a:schemeClr val="bg1"/>
                </a:solidFill>
              </a:rPr>
              <a:t>A </a:t>
            </a:r>
            <a:r>
              <a:rPr lang="fr-FR" sz="3000" dirty="0" err="1"/>
              <a:t>M</a:t>
            </a:r>
            <a:r>
              <a:rPr lang="fr-FR" sz="3000" dirty="0" err="1" smtClean="0">
                <a:solidFill>
                  <a:schemeClr val="bg1"/>
                </a:solidFill>
              </a:rPr>
              <a:t>ilestone</a:t>
            </a:r>
            <a:r>
              <a:rPr lang="fr-FR" sz="3000" dirty="0" smtClean="0">
                <a:solidFill>
                  <a:schemeClr val="bg1"/>
                </a:solidFill>
              </a:rPr>
              <a:t> </a:t>
            </a:r>
            <a:r>
              <a:rPr lang="fr-FR" sz="3000" dirty="0">
                <a:solidFill>
                  <a:schemeClr val="bg1"/>
                </a:solidFill>
              </a:rPr>
              <a:t>in the </a:t>
            </a:r>
            <a:r>
              <a:rPr lang="fr-FR" sz="3000" dirty="0"/>
              <a:t>J</a:t>
            </a:r>
            <a:r>
              <a:rPr lang="fr-FR" sz="3000" dirty="0" smtClean="0">
                <a:solidFill>
                  <a:schemeClr val="bg1"/>
                </a:solidFill>
              </a:rPr>
              <a:t>ourney </a:t>
            </a:r>
            <a:r>
              <a:rPr lang="fr-FR" sz="3000" dirty="0">
                <a:solidFill>
                  <a:schemeClr val="bg1"/>
                </a:solidFill>
              </a:rPr>
              <a:t>to put </a:t>
            </a:r>
            <a:r>
              <a:rPr lang="fr-FR" sz="3000" dirty="0"/>
              <a:t>R</a:t>
            </a:r>
            <a:r>
              <a:rPr lang="fr-FR" sz="3000" dirty="0" smtClean="0">
                <a:solidFill>
                  <a:schemeClr val="bg1"/>
                </a:solidFill>
              </a:rPr>
              <a:t>are </a:t>
            </a:r>
            <a:r>
              <a:rPr lang="fr-FR" sz="3000" dirty="0" err="1"/>
              <a:t>D</a:t>
            </a:r>
            <a:r>
              <a:rPr lang="fr-FR" sz="3000" dirty="0" err="1" smtClean="0">
                <a:solidFill>
                  <a:schemeClr val="bg1"/>
                </a:solidFill>
              </a:rPr>
              <a:t>iseases</a:t>
            </a:r>
            <a:r>
              <a:rPr lang="fr-FR" sz="3000" dirty="0" smtClean="0">
                <a:solidFill>
                  <a:schemeClr val="bg1"/>
                </a:solidFill>
              </a:rPr>
              <a:t> </a:t>
            </a:r>
            <a:r>
              <a:rPr lang="fr-FR" sz="3000" dirty="0">
                <a:solidFill>
                  <a:schemeClr val="bg1"/>
                </a:solidFill>
              </a:rPr>
              <a:t>in the </a:t>
            </a:r>
            <a:r>
              <a:rPr lang="fr-FR" sz="3000" dirty="0" smtClean="0">
                <a:solidFill>
                  <a:schemeClr val="bg1"/>
                </a:solidFill>
              </a:rPr>
              <a:t>Global </a:t>
            </a:r>
            <a:r>
              <a:rPr lang="fr-FR" sz="3000" dirty="0"/>
              <a:t>A</a:t>
            </a:r>
            <a:r>
              <a:rPr lang="fr-FR" sz="3000" dirty="0" smtClean="0">
                <a:solidFill>
                  <a:schemeClr val="bg1"/>
                </a:solidFill>
              </a:rPr>
              <a:t>genda</a:t>
            </a:r>
            <a:endParaRPr lang="en-GB" sz="3000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18" y="1196752"/>
            <a:ext cx="8328383" cy="42049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590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2</a:t>
            </a:r>
            <a:r>
              <a:rPr lang="fr-FR" sz="3600" baseline="30000" dirty="0" smtClean="0"/>
              <a:t>nd</a:t>
            </a:r>
            <a:r>
              <a:rPr lang="fr-FR" sz="3600" dirty="0" smtClean="0"/>
              <a:t> High </a:t>
            </a:r>
            <a:r>
              <a:rPr lang="fr-FR" sz="3600" dirty="0" err="1" smtClean="0"/>
              <a:t>Level</a:t>
            </a:r>
            <a:r>
              <a:rPr lang="fr-FR" sz="3600" dirty="0" smtClean="0"/>
              <a:t> Event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15000"/>
              </a:lnSpc>
              <a:buNone/>
            </a:pPr>
            <a:r>
              <a:rPr lang="en-GB" b="1" dirty="0">
                <a:solidFill>
                  <a:srgbClr val="00B0F0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Rare Disease Day Policy Event</a:t>
            </a:r>
          </a:p>
          <a:p>
            <a:pPr marL="0" indent="0" algn="ctr">
              <a:lnSpc>
                <a:spcPct val="115000"/>
              </a:lnSpc>
              <a:buNone/>
            </a:pPr>
            <a:r>
              <a:rPr lang="en-GB" b="1" dirty="0">
                <a:solidFill>
                  <a:srgbClr val="00B0F0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at the United Nations</a:t>
            </a:r>
            <a:endParaRPr lang="es-ES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ctr">
              <a:lnSpc>
                <a:spcPct val="115000"/>
              </a:lnSpc>
              <a:buNone/>
            </a:pPr>
            <a:r>
              <a:rPr lang="en-GB" b="1" i="1" dirty="0">
                <a:solidFill>
                  <a:srgbClr val="04519C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Second High-Level Event of the NGO Committee for Rare Diseases</a:t>
            </a:r>
            <a:endParaRPr lang="es-ES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en-GB" sz="2800" b="1" i="1" dirty="0">
                <a:solidFill>
                  <a:srgbClr val="000000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21</a:t>
            </a:r>
            <a:r>
              <a:rPr lang="en-GB" sz="2800" b="1" i="1" baseline="30000" dirty="0">
                <a:solidFill>
                  <a:srgbClr val="000000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st</a:t>
            </a:r>
            <a:r>
              <a:rPr lang="en-GB" sz="2800" b="1" i="1" dirty="0">
                <a:solidFill>
                  <a:srgbClr val="000000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 February 2019</a:t>
            </a:r>
            <a:endParaRPr lang="es-ES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en-GB" sz="2800" i="1" dirty="0">
                <a:solidFill>
                  <a:srgbClr val="000000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United Nations Headquarters, New York</a:t>
            </a:r>
            <a:endParaRPr lang="es-ES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GB" dirty="0"/>
          </a:p>
        </p:txBody>
      </p:sp>
      <p:pic>
        <p:nvPicPr>
          <p:cNvPr id="4" name="Picture 2" descr="C:\Users\chervas\Documents\CLARA - Junior PA Manager\NGO Committee for Rare Diseases\a- 2018\Logo-Rare-Disease-Da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924894"/>
            <a:ext cx="1710190" cy="159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07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6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5010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000" dirty="0"/>
              <a:t>Organisation</a:t>
            </a:r>
            <a:r>
              <a:rPr lang="fr-FR" dirty="0"/>
              <a:t> </a:t>
            </a:r>
            <a:endParaRPr lang="en-GB" dirty="0"/>
          </a:p>
        </p:txBody>
      </p:sp>
      <p:sp>
        <p:nvSpPr>
          <p:cNvPr id="4" name="Tex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defTabSz="9144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prstClr val="black"/>
                </a:solidFill>
              </a:rPr>
              <a:t>The </a:t>
            </a:r>
            <a:r>
              <a:rPr lang="fr-FR" sz="2000" dirty="0" err="1" smtClean="0">
                <a:solidFill>
                  <a:prstClr val="black"/>
                </a:solidFill>
              </a:rPr>
              <a:t>event</a:t>
            </a:r>
            <a:r>
              <a:rPr lang="fr-FR" sz="2000" dirty="0" smtClean="0">
                <a:solidFill>
                  <a:prstClr val="black"/>
                </a:solidFill>
              </a:rPr>
              <a:t> </a:t>
            </a:r>
            <a:r>
              <a:rPr lang="fr-FR" sz="2000" dirty="0" err="1" smtClean="0">
                <a:solidFill>
                  <a:prstClr val="black"/>
                </a:solidFill>
              </a:rPr>
              <a:t>is</a:t>
            </a:r>
            <a:r>
              <a:rPr lang="fr-FR" sz="2000" dirty="0">
                <a:solidFill>
                  <a:prstClr val="black"/>
                </a:solidFill>
              </a:rPr>
              <a:t> </a:t>
            </a:r>
            <a:r>
              <a:rPr lang="fr-FR" sz="2000" dirty="0" smtClean="0">
                <a:solidFill>
                  <a:prstClr val="black"/>
                </a:solidFill>
              </a:rPr>
              <a:t>a </a:t>
            </a:r>
            <a:r>
              <a:rPr lang="fr-FR" sz="2000" b="1" dirty="0" err="1" smtClean="0">
                <a:solidFill>
                  <a:prstClr val="black"/>
                </a:solidFill>
              </a:rPr>
              <a:t>policy</a:t>
            </a:r>
            <a:r>
              <a:rPr lang="fr-FR" sz="2000" b="1" dirty="0" smtClean="0">
                <a:solidFill>
                  <a:prstClr val="black"/>
                </a:solidFill>
              </a:rPr>
              <a:t> </a:t>
            </a:r>
            <a:r>
              <a:rPr lang="fr-FR" sz="2000" b="1" dirty="0" err="1" smtClean="0">
                <a:solidFill>
                  <a:prstClr val="black"/>
                </a:solidFill>
              </a:rPr>
              <a:t>event</a:t>
            </a:r>
            <a:r>
              <a:rPr lang="fr-FR" sz="2000" b="1" dirty="0" smtClean="0">
                <a:solidFill>
                  <a:prstClr val="black"/>
                </a:solidFill>
              </a:rPr>
              <a:t> for Rare </a:t>
            </a:r>
            <a:r>
              <a:rPr lang="fr-FR" sz="2000" b="1" dirty="0" err="1" smtClean="0">
                <a:solidFill>
                  <a:prstClr val="black"/>
                </a:solidFill>
              </a:rPr>
              <a:t>Disease</a:t>
            </a:r>
            <a:r>
              <a:rPr lang="fr-FR" sz="2000" b="1" dirty="0" smtClean="0">
                <a:solidFill>
                  <a:prstClr val="black"/>
                </a:solidFill>
              </a:rPr>
              <a:t> Day 2019</a:t>
            </a:r>
          </a:p>
          <a:p>
            <a:pPr lvl="0" defTabSz="9144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</a:pPr>
            <a:endParaRPr lang="fr-FR" sz="2000" dirty="0" smtClean="0">
              <a:solidFill>
                <a:prstClr val="black"/>
              </a:solidFill>
              <a:latin typeface="Calibri"/>
            </a:endParaRPr>
          </a:p>
          <a:p>
            <a:pPr marL="342900" lvl="0" indent="-342900" defTabSz="9144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prstClr val="black"/>
                </a:solidFill>
              </a:rPr>
              <a:t>It </a:t>
            </a:r>
            <a:r>
              <a:rPr lang="fr-FR" sz="2000" dirty="0" err="1" smtClean="0">
                <a:solidFill>
                  <a:prstClr val="black"/>
                </a:solidFill>
              </a:rPr>
              <a:t>is</a:t>
            </a:r>
            <a:r>
              <a:rPr lang="fr-FR" sz="2000" dirty="0" smtClean="0">
                <a:solidFill>
                  <a:prstClr val="black"/>
                </a:solidFill>
              </a:rPr>
              <a:t> the </a:t>
            </a:r>
            <a:r>
              <a:rPr lang="fr-FR" sz="2000" b="1" dirty="0" smtClean="0">
                <a:solidFill>
                  <a:prstClr val="black"/>
                </a:solidFill>
              </a:rPr>
              <a:t>2</a:t>
            </a:r>
            <a:r>
              <a:rPr lang="fr-FR" sz="2000" b="1" baseline="30000" dirty="0" smtClean="0">
                <a:solidFill>
                  <a:prstClr val="black"/>
                </a:solidFill>
              </a:rPr>
              <a:t>nd</a:t>
            </a:r>
            <a:r>
              <a:rPr lang="fr-FR" sz="2000" b="1" dirty="0" smtClean="0">
                <a:solidFill>
                  <a:prstClr val="black"/>
                </a:solidFill>
              </a:rPr>
              <a:t> High-</a:t>
            </a:r>
            <a:r>
              <a:rPr lang="fr-FR" sz="2000" b="1" dirty="0" err="1" smtClean="0">
                <a:solidFill>
                  <a:prstClr val="black"/>
                </a:solidFill>
              </a:rPr>
              <a:t>Level</a:t>
            </a:r>
            <a:r>
              <a:rPr lang="fr-FR" sz="2000" b="1" dirty="0" smtClean="0">
                <a:solidFill>
                  <a:prstClr val="black"/>
                </a:solidFill>
              </a:rPr>
              <a:t> </a:t>
            </a:r>
            <a:r>
              <a:rPr lang="fr-FR" sz="2000" b="1" dirty="0" err="1" smtClean="0">
                <a:solidFill>
                  <a:prstClr val="black"/>
                </a:solidFill>
              </a:rPr>
              <a:t>event</a:t>
            </a:r>
            <a:r>
              <a:rPr lang="fr-FR" sz="2000" b="1" dirty="0" smtClean="0">
                <a:solidFill>
                  <a:prstClr val="black"/>
                </a:solidFill>
              </a:rPr>
              <a:t> </a:t>
            </a:r>
            <a:r>
              <a:rPr lang="fr-FR" sz="2000" dirty="0" smtClean="0">
                <a:solidFill>
                  <a:prstClr val="black"/>
                </a:solidFill>
              </a:rPr>
              <a:t>of the ‘NGO </a:t>
            </a:r>
            <a:r>
              <a:rPr lang="fr-FR" sz="2000" dirty="0" err="1">
                <a:solidFill>
                  <a:prstClr val="black"/>
                </a:solidFill>
              </a:rPr>
              <a:t>Committee</a:t>
            </a:r>
            <a:r>
              <a:rPr lang="fr-FR" sz="2000" dirty="0">
                <a:solidFill>
                  <a:prstClr val="black"/>
                </a:solidFill>
              </a:rPr>
              <a:t> </a:t>
            </a:r>
            <a:r>
              <a:rPr lang="fr-FR" sz="2000" dirty="0" smtClean="0">
                <a:solidFill>
                  <a:prstClr val="black"/>
                </a:solidFill>
              </a:rPr>
              <a:t>for Rare </a:t>
            </a:r>
            <a:r>
              <a:rPr lang="fr-FR" sz="2000" dirty="0" err="1" smtClean="0">
                <a:solidFill>
                  <a:prstClr val="black"/>
                </a:solidFill>
              </a:rPr>
              <a:t>Diseases</a:t>
            </a:r>
            <a:r>
              <a:rPr lang="fr-FR" sz="2000" dirty="0" smtClean="0">
                <a:solidFill>
                  <a:prstClr val="black"/>
                </a:solidFill>
              </a:rPr>
              <a:t>’</a:t>
            </a:r>
          </a:p>
          <a:p>
            <a:pPr lvl="0" defTabSz="9144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</a:pPr>
            <a:endParaRPr lang="fr-FR" sz="2000" b="1" dirty="0">
              <a:solidFill>
                <a:prstClr val="black"/>
              </a:solidFill>
              <a:latin typeface="Calibri"/>
            </a:endParaRPr>
          </a:p>
          <a:p>
            <a:pPr marL="342900" lvl="0" indent="-342900" defTabSz="9144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prstClr val="black"/>
                </a:solidFill>
              </a:rPr>
              <a:t>Organised and co-funded by:</a:t>
            </a:r>
            <a:endParaRPr lang="fr-FR" sz="2000" b="1" dirty="0">
              <a:solidFill>
                <a:prstClr val="black"/>
              </a:solidFill>
            </a:endParaRPr>
          </a:p>
          <a:p>
            <a:pPr marL="342900" lvl="0" indent="-342900" defTabSz="9144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sz="1800" dirty="0">
              <a:solidFill>
                <a:prstClr val="black"/>
              </a:solidFill>
              <a:latin typeface="Calibri"/>
            </a:endParaRPr>
          </a:p>
          <a:p>
            <a:pPr marL="342900" lvl="0" indent="-342900" defTabSz="9144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sz="1800" dirty="0">
              <a:solidFill>
                <a:prstClr val="black"/>
              </a:solidFill>
              <a:latin typeface="Calibri"/>
            </a:endParaRPr>
          </a:p>
          <a:p>
            <a:pPr marL="342900" lvl="0" indent="-342900" defTabSz="9144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sz="1800" dirty="0">
              <a:solidFill>
                <a:prstClr val="black"/>
              </a:solidFill>
              <a:latin typeface="Calibri"/>
            </a:endParaRPr>
          </a:p>
          <a:p>
            <a:pPr lvl="0" defTabSz="9144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</a:pPr>
            <a:endParaRPr lang="fr-FR" sz="1800" dirty="0">
              <a:solidFill>
                <a:prstClr val="black"/>
              </a:solidFill>
              <a:latin typeface="Calibri"/>
            </a:endParaRPr>
          </a:p>
          <a:p>
            <a:pPr marL="285750" lvl="0" indent="-285750" defTabSz="91440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prstClr val="black"/>
                </a:solidFill>
              </a:rPr>
              <a:t>Date and Location: </a:t>
            </a:r>
            <a:r>
              <a:rPr lang="fr-FR" sz="2000" b="1" dirty="0" smtClean="0">
                <a:solidFill>
                  <a:prstClr val="black"/>
                </a:solidFill>
              </a:rPr>
              <a:t>21st </a:t>
            </a:r>
            <a:r>
              <a:rPr lang="fr-FR" sz="2000" b="1" dirty="0" err="1" smtClean="0">
                <a:solidFill>
                  <a:prstClr val="black"/>
                </a:solidFill>
              </a:rPr>
              <a:t>February</a:t>
            </a:r>
            <a:r>
              <a:rPr lang="fr-FR" sz="2000" b="1" dirty="0" smtClean="0">
                <a:solidFill>
                  <a:prstClr val="black"/>
                </a:solidFill>
              </a:rPr>
              <a:t> 2019 </a:t>
            </a:r>
            <a:r>
              <a:rPr lang="fr-FR" sz="2000" dirty="0" smtClean="0">
                <a:solidFill>
                  <a:prstClr val="black"/>
                </a:solidFill>
              </a:rPr>
              <a:t>at the </a:t>
            </a:r>
            <a:r>
              <a:rPr lang="fr-FR" sz="2000" b="1" dirty="0" smtClean="0">
                <a:solidFill>
                  <a:prstClr val="black"/>
                </a:solidFill>
              </a:rPr>
              <a:t>United Nations </a:t>
            </a:r>
            <a:r>
              <a:rPr lang="fr-FR" sz="2000" b="1" dirty="0" err="1" smtClean="0">
                <a:solidFill>
                  <a:prstClr val="black"/>
                </a:solidFill>
              </a:rPr>
              <a:t>Headquarters</a:t>
            </a:r>
            <a:r>
              <a:rPr lang="fr-FR" sz="2000" b="1" dirty="0" smtClean="0">
                <a:solidFill>
                  <a:prstClr val="black"/>
                </a:solidFill>
              </a:rPr>
              <a:t> </a:t>
            </a:r>
            <a:r>
              <a:rPr lang="fr-FR" sz="2000" dirty="0" smtClean="0">
                <a:solidFill>
                  <a:prstClr val="black"/>
                </a:solidFill>
              </a:rPr>
              <a:t>in NYC</a:t>
            </a:r>
            <a:endParaRPr lang="en-GB" sz="3600" dirty="0"/>
          </a:p>
        </p:txBody>
      </p:sp>
      <p:pic>
        <p:nvPicPr>
          <p:cNvPr id="5" name="Picture 4" descr="Eurordis, Rare Diseases Euro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332" y="3104080"/>
            <a:ext cx="1822775" cy="82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Ãgrenska logotyp - Tillbaka till startsid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968" y="3057841"/>
            <a:ext cx="1463889" cy="94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www.rarediseasesinternational.org/wp-content/themes/eurordis/img/header_tit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101" y="3239511"/>
            <a:ext cx="2371300" cy="62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Related imag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36"/>
          <a:stretch/>
        </p:blipFill>
        <p:spPr bwMode="auto">
          <a:xfrm>
            <a:off x="3203848" y="4869160"/>
            <a:ext cx="3096344" cy="147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chervas\Documents\CLARA - Junior PA Manager\NGO Committee for Rare Diseases\a- 2018\Logo-Rare-Disease-Da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052736"/>
            <a:ext cx="881709" cy="81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52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Co-</a:t>
            </a:r>
            <a:r>
              <a:rPr lang="fr-FR" sz="3600" dirty="0" err="1"/>
              <a:t>hosting</a:t>
            </a:r>
            <a:r>
              <a:rPr lang="fr-FR" sz="3600" dirty="0"/>
              <a:t> countries</a:t>
            </a:r>
            <a:endParaRPr lang="en-GB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88" y="2339847"/>
            <a:ext cx="2162571" cy="905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chervas\Documents\CLARA - Junior PA Manager\NGO Committee for Rare Diseases\a- 2018\5. February event 2019\Demands for sponsorship\Logos\Logo DELBRASONU Fundo Branco ENG (1)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73"/>
          <a:stretch/>
        </p:blipFill>
        <p:spPr bwMode="auto">
          <a:xfrm>
            <a:off x="750150" y="3234111"/>
            <a:ext cx="1557450" cy="94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user1\Downloads\Permanent Mission Logo (2)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10" y="4103368"/>
            <a:ext cx="1676400" cy="173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 descr="C:\Users\chervas\Documents\CLARA - Junior PA Manager\NGO Committee for Rare Diseases\a- 2018\5. February event 2019\Demands for sponsorship\Logos\Estonia Mission logo for ITU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53" y="990401"/>
            <a:ext cx="2357365" cy="94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chervas\Documents\CLARA - Junior PA Manager\NGO Committee for Rare Diseases\a- 2018\5. February event 2019\Demands for sponsorship\Logos\France_ONU_LOGO_2015_HD_1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481" y="1027150"/>
            <a:ext cx="2611645" cy="905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617" y="2020405"/>
            <a:ext cx="785677" cy="764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067944" y="2032070"/>
            <a:ext cx="202010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" panose="02040604050505020304" pitchFamily="18" charset="0"/>
              </a:rPr>
              <a:t>The Permanent Mission of </a:t>
            </a:r>
            <a:r>
              <a:rPr lang="en-GB"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en-US" sz="9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" panose="02040604050505020304" pitchFamily="18" charset="0"/>
              </a:rPr>
              <a:t>Japan </a:t>
            </a:r>
          </a:p>
          <a:p>
            <a:r>
              <a:rPr lang="en-US" sz="9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" panose="02040604050505020304" pitchFamily="18" charset="0"/>
              </a:rPr>
              <a:t>to </a:t>
            </a:r>
            <a:r>
              <a:rPr lang="en-US" sz="9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" panose="02040604050505020304" pitchFamily="18" charset="0"/>
              </a:rPr>
              <a:t>the United Nations</a:t>
            </a:r>
            <a:endParaRPr lang="en-GB" sz="900" i="1" dirty="0">
              <a:solidFill>
                <a:schemeClr val="tx1">
                  <a:lumMod val="75000"/>
                  <a:lumOff val="25000"/>
                </a:schemeClr>
              </a:solidFill>
              <a:latin typeface="Century" panose="02040604050505020304" pitchFamily="18" charset="0"/>
            </a:endParaRPr>
          </a:p>
          <a:p>
            <a:endParaRPr lang="en-GB" sz="1600" i="1" dirty="0">
              <a:solidFill>
                <a:schemeClr val="tx1">
                  <a:lumMod val="75000"/>
                  <a:lumOff val="25000"/>
                </a:schemeClr>
              </a:solidFill>
              <a:latin typeface="Century" panose="02040604050505020304" pitchFamily="18" charset="0"/>
            </a:endParaRPr>
          </a:p>
        </p:txBody>
      </p:sp>
      <p:pic>
        <p:nvPicPr>
          <p:cNvPr id="11" name="Picture 7" descr="C:\Users\chervas\Documents\CLARA - Junior PA Manager\NGO Committee for Rare Diseases\a- 2018\5. February event 2019\Demands for sponsorship\Logos\IMG-20190131-WA0008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619" y="2872928"/>
            <a:ext cx="2822424" cy="82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C:\Users\chervas\Documents\CLARA - Junior PA Manager\NGO Committee for Rare Diseases\a- 2018\5. February event 2019\Demands for sponsorship\Logos\Coat of Arms Malta (1)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341" y="3741344"/>
            <a:ext cx="690113" cy="88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985905" y="3975268"/>
            <a:ext cx="20409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i="1" dirty="0" smtClean="0">
                <a:latin typeface="Franklin Gothic Medium" panose="020B0603020102020204" pitchFamily="34" charset="0"/>
              </a:rPr>
              <a:t>Permanent Mission of the </a:t>
            </a:r>
          </a:p>
          <a:p>
            <a:r>
              <a:rPr lang="fr-FR" sz="1050" i="1" dirty="0" err="1" smtClean="0">
                <a:latin typeface="Franklin Gothic Medium" panose="020B0603020102020204" pitchFamily="34" charset="0"/>
              </a:rPr>
              <a:t>Republic</a:t>
            </a:r>
            <a:r>
              <a:rPr lang="fr-FR" sz="1050" i="1" dirty="0" smtClean="0">
                <a:latin typeface="Franklin Gothic Medium" panose="020B0603020102020204" pitchFamily="34" charset="0"/>
              </a:rPr>
              <a:t> of Malta to the UN</a:t>
            </a:r>
            <a:endParaRPr lang="en-GB" sz="1050" i="1" dirty="0">
              <a:latin typeface="Franklin Gothic Medium" panose="020B0603020102020204" pitchFamily="34" charset="0"/>
            </a:endParaRPr>
          </a:p>
        </p:txBody>
      </p:sp>
      <p:pic>
        <p:nvPicPr>
          <p:cNvPr id="14" name="Picture 9" descr="C:\Users\chervas\Documents\CLARA - Junior PA Manager\NGO Committee for Rare Diseases\a- 2018\5. February event 2019\Demands for sponsorship\Logos\Logo_PM_RO_2017_right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639" y="4737957"/>
            <a:ext cx="2378948" cy="67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4" descr="logo integrado misión + all4all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63" b="1216"/>
          <a:stretch>
            <a:fillRect/>
          </a:stretch>
        </p:blipFill>
        <p:spPr bwMode="auto">
          <a:xfrm>
            <a:off x="6449163" y="1174174"/>
            <a:ext cx="1806153" cy="708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1" descr="C:\Users\chervas\Documents\CLARA - Junior PA Manager\NGO Committee for Rare Diseases\a- 2018\5. February event 2019\Demands for sponsorship\Logos\PERMANENT MISSION OF SWEDEN UN NEWYORK_RGB (002) (1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385" y="2078007"/>
            <a:ext cx="2388644" cy="44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C:\Users\chervas\Documents\CLARA - Junior PA Manager\NGO Committee for Rare Diseases\a- 2018\5. February event 2019\Demands for sponsorship\Logos\NYM logo.bmp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512" y="2804257"/>
            <a:ext cx="1086544" cy="133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C:\Users\chervas\Documents\CLARA - Junior PA Manager\NGO Committee for Rare Diseases\a- 2018\5. February event 2019\Demands for sponsorship\Logos\PMUN - Letterhead.pn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538" y="4341169"/>
            <a:ext cx="1376509" cy="122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750150" y="1882955"/>
            <a:ext cx="16393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 smtClean="0"/>
              <a:t>(Co-</a:t>
            </a:r>
            <a:r>
              <a:rPr lang="fr-FR" sz="1600" b="1" i="1" dirty="0" err="1" smtClean="0"/>
              <a:t>hosting</a:t>
            </a:r>
            <a:r>
              <a:rPr lang="fr-FR" sz="1600" b="1" i="1" dirty="0" smtClean="0"/>
              <a:t> lead)</a:t>
            </a:r>
            <a:endParaRPr lang="en-GB" sz="1600" b="1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7578243" y="2922454"/>
            <a:ext cx="1571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latin typeface="Garamond" panose="02020404030301010803" pitchFamily="18" charset="0"/>
              </a:rPr>
              <a:t>Permanent Mission of </a:t>
            </a:r>
            <a:r>
              <a:rPr lang="fr-FR" sz="1200" b="1" dirty="0" err="1" smtClean="0">
                <a:latin typeface="Garamond" panose="02020404030301010803" pitchFamily="18" charset="0"/>
              </a:rPr>
              <a:t>Thailand</a:t>
            </a:r>
            <a:r>
              <a:rPr lang="fr-FR" sz="1200" b="1" dirty="0" smtClean="0">
                <a:latin typeface="Garamond" panose="02020404030301010803" pitchFamily="18" charset="0"/>
              </a:rPr>
              <a:t> to the UN</a:t>
            </a:r>
            <a:endParaRPr lang="en-GB" sz="1200" b="1" dirty="0">
              <a:latin typeface="Garamond" panose="020204040303010108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1800" y="5850085"/>
            <a:ext cx="5239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 smtClean="0"/>
              <a:t>Not </a:t>
            </a:r>
            <a:r>
              <a:rPr lang="fr-FR" sz="1400" b="1" i="1" dirty="0" err="1" smtClean="0"/>
              <a:t>co-hosting</a:t>
            </a:r>
            <a:r>
              <a:rPr lang="fr-FR" sz="1400" b="1" i="1" dirty="0" smtClean="0"/>
              <a:t> but </a:t>
            </a:r>
            <a:r>
              <a:rPr lang="fr-FR" sz="1400" b="1" i="1" dirty="0" err="1" smtClean="0"/>
              <a:t>showing</a:t>
            </a:r>
            <a:r>
              <a:rPr lang="fr-FR" sz="1400" b="1" i="1" dirty="0" smtClean="0"/>
              <a:t> </a:t>
            </a:r>
            <a:r>
              <a:rPr lang="fr-FR" sz="1400" b="1" i="1" dirty="0" err="1" smtClean="0"/>
              <a:t>interest</a:t>
            </a:r>
            <a:r>
              <a:rPr lang="fr-FR" sz="1400" b="1" i="1" dirty="0" smtClean="0"/>
              <a:t>: </a:t>
            </a:r>
          </a:p>
          <a:p>
            <a:r>
              <a:rPr lang="fr-FR" sz="1400" i="1" dirty="0" err="1" smtClean="0"/>
              <a:t>Dominican</a:t>
            </a:r>
            <a:r>
              <a:rPr lang="fr-FR" sz="1400" i="1" dirty="0" smtClean="0"/>
              <a:t> </a:t>
            </a:r>
            <a:r>
              <a:rPr lang="fr-FR" sz="1400" i="1" dirty="0" err="1" smtClean="0"/>
              <a:t>Republic</a:t>
            </a:r>
            <a:r>
              <a:rPr lang="fr-FR" sz="1400" i="1" dirty="0" smtClean="0"/>
              <a:t>,  EU </a:t>
            </a:r>
            <a:r>
              <a:rPr lang="fr-FR" sz="1400" i="1" dirty="0" err="1" smtClean="0"/>
              <a:t>Delegation</a:t>
            </a:r>
            <a:r>
              <a:rPr lang="fr-FR" sz="1400" i="1" dirty="0" smtClean="0"/>
              <a:t>,  Germany, Iran, </a:t>
            </a:r>
            <a:r>
              <a:rPr lang="fr-FR" sz="1400" i="1" dirty="0" err="1" smtClean="0"/>
              <a:t>Serbia</a:t>
            </a:r>
            <a:r>
              <a:rPr lang="fr-FR" sz="1400" i="1" dirty="0" smtClean="0"/>
              <a:t>, Uruguay</a:t>
            </a:r>
            <a:endParaRPr lang="en-GB" sz="1400" i="1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517153" y="5733256"/>
            <a:ext cx="7494034" cy="131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271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Royal Patronage</a:t>
            </a:r>
            <a:endParaRPr lang="en-GB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060848"/>
            <a:ext cx="4934535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50094"/>
            <a:ext cx="2296489" cy="3013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47664" y="1268760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2016</a:t>
            </a:r>
            <a:endParaRPr lang="en-GB" sz="2400" dirty="0"/>
          </a:p>
        </p:txBody>
      </p:sp>
      <p:sp>
        <p:nvSpPr>
          <p:cNvPr id="5" name="Rectangle 4"/>
          <p:cNvSpPr/>
          <p:nvPr/>
        </p:nvSpPr>
        <p:spPr>
          <a:xfrm>
            <a:off x="6360371" y="1291129"/>
            <a:ext cx="8066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2019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455508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err="1" smtClean="0"/>
              <a:t>Who</a:t>
            </a:r>
            <a:r>
              <a:rPr lang="fr-FR" sz="3600" dirty="0" smtClean="0"/>
              <a:t> </a:t>
            </a:r>
            <a:r>
              <a:rPr lang="fr-FR" sz="3600" dirty="0" err="1" smtClean="0"/>
              <a:t>will</a:t>
            </a:r>
            <a:r>
              <a:rPr lang="fr-FR" sz="3600" dirty="0" smtClean="0"/>
              <a:t> </a:t>
            </a:r>
            <a:r>
              <a:rPr lang="fr-FR" sz="3600" dirty="0" err="1" smtClean="0"/>
              <a:t>be</a:t>
            </a:r>
            <a:r>
              <a:rPr lang="fr-FR" sz="3600" dirty="0" smtClean="0"/>
              <a:t> in the room?</a:t>
            </a:r>
            <a:endParaRPr lang="en-GB" sz="3600" dirty="0"/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383920" y="1412776"/>
            <a:ext cx="8376160" cy="45892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Aft>
                <a:spcPts val="1800"/>
              </a:spcAft>
              <a:buFont typeface="+mj-lt"/>
              <a:buAutoNum type="arabicParenR"/>
            </a:pPr>
            <a:r>
              <a:rPr lang="fr-FR" sz="2000" b="1" dirty="0" err="1" smtClean="0"/>
              <a:t>Member</a:t>
            </a:r>
            <a:r>
              <a:rPr lang="fr-FR" sz="2000" b="1" dirty="0" smtClean="0"/>
              <a:t> States Permanent Mission </a:t>
            </a:r>
            <a:r>
              <a:rPr lang="fr-FR" sz="2000" b="1" dirty="0" err="1" smtClean="0"/>
              <a:t>Officials</a:t>
            </a:r>
            <a:r>
              <a:rPr lang="fr-FR" sz="2000" b="1" dirty="0" smtClean="0"/>
              <a:t> </a:t>
            </a:r>
            <a:endParaRPr lang="fr-FR" sz="2000" dirty="0" smtClean="0"/>
          </a:p>
          <a:p>
            <a:pPr marL="514350" indent="-514350">
              <a:spcAft>
                <a:spcPts val="1800"/>
              </a:spcAft>
              <a:buFont typeface="+mj-lt"/>
              <a:buAutoNum type="arabicParenR"/>
            </a:pPr>
            <a:r>
              <a:rPr lang="fr-FR" sz="2000" b="1" dirty="0" smtClean="0"/>
              <a:t>UN &amp; UN </a:t>
            </a:r>
            <a:r>
              <a:rPr lang="fr-FR" sz="2000" b="1" dirty="0" err="1" smtClean="0"/>
              <a:t>Agencies</a:t>
            </a:r>
            <a:r>
              <a:rPr lang="fr-FR" sz="2000" b="1" dirty="0" smtClean="0"/>
              <a:t> Staff or </a:t>
            </a:r>
            <a:r>
              <a:rPr lang="fr-FR" sz="2000" b="1" dirty="0" err="1" smtClean="0"/>
              <a:t>Officials</a:t>
            </a:r>
            <a:endParaRPr lang="fr-FR" sz="2000" b="1" dirty="0" smtClean="0"/>
          </a:p>
          <a:p>
            <a:pPr marL="514350" indent="-514350">
              <a:spcAft>
                <a:spcPts val="1800"/>
              </a:spcAft>
              <a:buFont typeface="+mj-lt"/>
              <a:buAutoNum type="arabicParenR"/>
            </a:pPr>
            <a:r>
              <a:rPr lang="fr-FR" sz="2000" b="1" dirty="0" err="1" smtClean="0"/>
              <a:t>Other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NGOs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from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CoNGO</a:t>
            </a:r>
            <a:r>
              <a:rPr lang="fr-FR" sz="2000" dirty="0" smtClean="0"/>
              <a:t> </a:t>
            </a:r>
            <a:r>
              <a:rPr lang="fr-FR" sz="2000" dirty="0" err="1" smtClean="0"/>
              <a:t>that</a:t>
            </a:r>
            <a:r>
              <a:rPr lang="fr-FR" sz="2000" dirty="0" smtClean="0"/>
              <a:t> </a:t>
            </a:r>
            <a:r>
              <a:rPr lang="fr-FR" sz="2000" dirty="0" err="1" smtClean="0"/>
              <a:t>supported</a:t>
            </a:r>
            <a:r>
              <a:rPr lang="fr-FR" sz="2000" dirty="0" smtClean="0"/>
              <a:t> the </a:t>
            </a:r>
            <a:r>
              <a:rPr lang="fr-FR" sz="2000" dirty="0" err="1" smtClean="0"/>
              <a:t>Committee</a:t>
            </a:r>
            <a:endParaRPr lang="fr-FR" sz="2000" dirty="0" smtClean="0"/>
          </a:p>
          <a:p>
            <a:pPr marL="514350" indent="-514350">
              <a:spcAft>
                <a:spcPts val="1800"/>
              </a:spcAft>
              <a:buFont typeface="+mj-lt"/>
              <a:buAutoNum type="arabicParenR"/>
            </a:pPr>
            <a:r>
              <a:rPr lang="fr-FR" sz="2000" b="1" dirty="0" err="1" smtClean="0"/>
              <a:t>Other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NGOs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with</a:t>
            </a:r>
            <a:r>
              <a:rPr lang="fr-FR" sz="2000" b="1" dirty="0" smtClean="0"/>
              <a:t> ECOSOC </a:t>
            </a:r>
            <a:r>
              <a:rPr lang="fr-FR" sz="2000" dirty="0" err="1" smtClean="0"/>
              <a:t>status</a:t>
            </a:r>
            <a:r>
              <a:rPr lang="fr-FR" sz="2000" dirty="0" smtClean="0"/>
              <a:t> 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arenR"/>
            </a:pPr>
            <a:r>
              <a:rPr lang="fr-FR" sz="2000" b="1" dirty="0" err="1" smtClean="0"/>
              <a:t>Stakeholders</a:t>
            </a:r>
            <a:r>
              <a:rPr lang="fr-FR" sz="2000" dirty="0" smtClean="0"/>
              <a:t> (pharma, digital, </a:t>
            </a:r>
            <a:r>
              <a:rPr lang="fr-FR" sz="2000" dirty="0" err="1" smtClean="0"/>
              <a:t>research</a:t>
            </a:r>
            <a:r>
              <a:rPr lang="fr-FR" sz="2000" dirty="0" smtClean="0"/>
              <a:t>, etc.)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arenR"/>
            </a:pPr>
            <a:r>
              <a:rPr lang="fr-FR" sz="2000" b="1" dirty="0" smtClean="0"/>
              <a:t>RDI </a:t>
            </a:r>
            <a:r>
              <a:rPr lang="fr-FR" sz="2000" b="1" dirty="0" err="1" smtClean="0"/>
              <a:t>members</a:t>
            </a:r>
            <a:r>
              <a:rPr lang="fr-FR" sz="2000" b="1" dirty="0" smtClean="0"/>
              <a:t> and </a:t>
            </a:r>
            <a:r>
              <a:rPr lang="fr-FR" sz="2000" b="1" dirty="0" err="1" smtClean="0"/>
              <a:t>other</a:t>
            </a:r>
            <a:r>
              <a:rPr lang="fr-FR" sz="2000" b="1" dirty="0" smtClean="0"/>
              <a:t> patient organisations </a:t>
            </a:r>
            <a:r>
              <a:rPr lang="fr-FR" sz="2000" dirty="0" smtClean="0"/>
              <a:t>acting at international </a:t>
            </a:r>
            <a:r>
              <a:rPr lang="fr-FR" sz="2000" dirty="0" err="1" smtClean="0"/>
              <a:t>level</a:t>
            </a:r>
            <a:endParaRPr lang="fr-FR" sz="20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0248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err="1" smtClean="0"/>
              <a:t>Specific</a:t>
            </a:r>
            <a:r>
              <a:rPr lang="fr-FR" sz="3600" dirty="0" smtClean="0"/>
              <a:t> Objectives</a:t>
            </a:r>
            <a:endParaRPr lang="en-GB" sz="3600" dirty="0"/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539552" y="1412776"/>
            <a:ext cx="8064896" cy="4302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1200"/>
              </a:spcAft>
              <a:buFont typeface="Arial" panose="020B0604020202020204" pitchFamily="34" charset="0"/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</a:rPr>
              <a:t>Re-affirm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</a:rPr>
              <a:t> </a:t>
            </a:r>
            <a:r>
              <a:rPr lang="fr-FR" sz="2000" b="1" dirty="0" err="1" smtClean="0">
                <a:solidFill>
                  <a:sysClr val="windowText" lastClr="000000"/>
                </a:solidFill>
                <a:latin typeface="Corbel"/>
              </a:rPr>
              <a:t>that</a:t>
            </a:r>
            <a:r>
              <a:rPr lang="fr-FR" sz="2000" b="1" dirty="0" smtClean="0">
                <a:solidFill>
                  <a:sysClr val="windowText" lastClr="000000"/>
                </a:solidFill>
                <a:latin typeface="Corbel"/>
              </a:rPr>
              <a:t> Rare Diseases </a:t>
            </a:r>
            <a:r>
              <a:rPr lang="fr-FR" sz="2000" b="1" dirty="0" err="1" smtClean="0">
                <a:solidFill>
                  <a:sysClr val="windowText" lastClr="000000"/>
                </a:solidFill>
                <a:latin typeface="Corbel"/>
              </a:rPr>
              <a:t>cannot</a:t>
            </a:r>
            <a:r>
              <a:rPr lang="fr-FR" sz="2000" b="1" dirty="0" smtClean="0">
                <a:solidFill>
                  <a:sysClr val="windowText" lastClr="000000"/>
                </a:solidFill>
                <a:latin typeface="Corbel"/>
              </a:rPr>
              <a:t> </a:t>
            </a:r>
            <a:r>
              <a:rPr lang="fr-FR" sz="2000" b="1" dirty="0" err="1" smtClean="0">
                <a:solidFill>
                  <a:sysClr val="windowText" lastClr="000000"/>
                </a:solidFill>
                <a:latin typeface="Corbel"/>
              </a:rPr>
              <a:t>be</a:t>
            </a:r>
            <a:r>
              <a:rPr lang="fr-FR" sz="2000" b="1" dirty="0" smtClean="0">
                <a:solidFill>
                  <a:sysClr val="windowText" lastClr="000000"/>
                </a:solidFill>
                <a:latin typeface="Corbel"/>
              </a:rPr>
              <a:t> </a:t>
            </a:r>
            <a:r>
              <a:rPr lang="fr-FR" sz="2000" b="1" dirty="0" err="1" smtClean="0">
                <a:solidFill>
                  <a:sysClr val="windowText" lastClr="000000"/>
                </a:solidFill>
                <a:latin typeface="Corbel"/>
              </a:rPr>
              <a:t>ignored</a:t>
            </a:r>
            <a:r>
              <a:rPr lang="fr-FR" sz="2000" b="1" dirty="0" smtClean="0">
                <a:solidFill>
                  <a:sysClr val="windowText" lastClr="000000"/>
                </a:solidFill>
                <a:latin typeface="Corbel"/>
              </a:rPr>
              <a:t> </a:t>
            </a:r>
            <a:r>
              <a:rPr lang="fr-FR" sz="2000" dirty="0" smtClean="0">
                <a:solidFill>
                  <a:sysClr val="windowText" lastClr="000000"/>
                </a:solidFill>
                <a:latin typeface="Corbel"/>
              </a:rPr>
              <a:t>« </a:t>
            </a:r>
            <a:r>
              <a:rPr lang="fr-FR" sz="2000" dirty="0" err="1" smtClean="0">
                <a:solidFill>
                  <a:sysClr val="windowText" lastClr="000000"/>
                </a:solidFill>
                <a:latin typeface="Corbel"/>
              </a:rPr>
              <a:t>Leave</a:t>
            </a:r>
            <a:r>
              <a:rPr lang="fr-FR" sz="2000" dirty="0" smtClean="0">
                <a:solidFill>
                  <a:sysClr val="windowText" lastClr="000000"/>
                </a:solidFill>
                <a:latin typeface="Corbel"/>
              </a:rPr>
              <a:t> No One </a:t>
            </a:r>
            <a:r>
              <a:rPr lang="fr-FR" sz="2000" dirty="0" err="1" smtClean="0">
                <a:solidFill>
                  <a:sysClr val="windowText" lastClr="000000"/>
                </a:solidFill>
                <a:latin typeface="Corbel"/>
              </a:rPr>
              <a:t>Behind</a:t>
            </a:r>
            <a:r>
              <a:rPr lang="fr-FR" sz="2000" dirty="0" smtClean="0">
                <a:solidFill>
                  <a:sysClr val="windowText" lastClr="000000"/>
                </a:solidFill>
                <a:latin typeface="Corbel"/>
              </a:rPr>
              <a:t> » and </a:t>
            </a:r>
            <a:r>
              <a:rPr kumimoji="0" lang="fr-FR" sz="200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</a:rPr>
              <a:t> </a:t>
            </a:r>
            <a:r>
              <a:rPr kumimoji="0" lang="fr-FR" sz="200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</a:rPr>
              <a:t>can</a:t>
            </a:r>
            <a:r>
              <a:rPr kumimoji="0" lang="fr-FR" sz="200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</a:rPr>
              <a:t> </a:t>
            </a:r>
            <a:r>
              <a:rPr kumimoji="0" lang="fr-FR" sz="200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</a:rPr>
              <a:t>contribute</a:t>
            </a:r>
            <a:r>
              <a:rPr kumimoji="0" lang="fr-FR" sz="200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</a:rPr>
              <a:t> to </a:t>
            </a:r>
            <a:r>
              <a:rPr kumimoji="0" lang="fr-FR" sz="200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</a:rPr>
              <a:t>SDGs</a:t>
            </a:r>
            <a:r>
              <a:rPr kumimoji="0" lang="fr-FR" sz="200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</a:rPr>
              <a:t> 2030</a:t>
            </a:r>
            <a:r>
              <a:rPr lang="fr-FR" sz="2000" dirty="0" smtClean="0">
                <a:solidFill>
                  <a:sysClr val="windowText" lastClr="000000"/>
                </a:solidFill>
                <a:latin typeface="Corbel"/>
              </a:rPr>
              <a:t>, building on </a:t>
            </a:r>
            <a:r>
              <a:rPr lang="fr-FR" sz="2000" dirty="0" err="1" smtClean="0">
                <a:solidFill>
                  <a:sysClr val="windowText" lastClr="000000"/>
                </a:solidFill>
                <a:latin typeface="Corbel"/>
              </a:rPr>
              <a:t>event</a:t>
            </a:r>
            <a:r>
              <a:rPr lang="fr-FR" sz="2000" dirty="0" smtClean="0">
                <a:solidFill>
                  <a:sysClr val="windowText" lastClr="000000"/>
                </a:solidFill>
                <a:latin typeface="Corbel"/>
              </a:rPr>
              <a:t> </a:t>
            </a:r>
            <a:r>
              <a:rPr lang="fr-FR" sz="2000" dirty="0" err="1" smtClean="0">
                <a:solidFill>
                  <a:sysClr val="windowText" lastClr="000000"/>
                </a:solidFill>
                <a:latin typeface="Corbel"/>
              </a:rPr>
              <a:t>Nov</a:t>
            </a:r>
            <a:r>
              <a:rPr lang="fr-FR" sz="2000" dirty="0" smtClean="0">
                <a:solidFill>
                  <a:sysClr val="windowText" lastClr="000000"/>
                </a:solidFill>
                <a:latin typeface="Corbel"/>
              </a:rPr>
              <a:t> 2016 and on the </a:t>
            </a:r>
            <a:r>
              <a:rPr lang="fr-FR" sz="2000" dirty="0" err="1" smtClean="0">
                <a:solidFill>
                  <a:sysClr val="windowText" lastClr="000000"/>
                </a:solidFill>
                <a:latin typeface="Corbel"/>
              </a:rPr>
              <a:t>progress</a:t>
            </a:r>
            <a:r>
              <a:rPr lang="fr-FR" sz="2000" dirty="0" smtClean="0">
                <a:solidFill>
                  <a:sysClr val="windowText" lastClr="000000"/>
                </a:solidFill>
                <a:latin typeface="Corbel"/>
              </a:rPr>
              <a:t> made</a:t>
            </a:r>
            <a:endParaRPr kumimoji="0" lang="fr-FR" sz="200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rbel"/>
            </a:endParaRPr>
          </a:p>
          <a:p>
            <a:pPr marL="457200" marR="0" lvl="1" indent="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orbel"/>
            </a:endParaRPr>
          </a:p>
          <a:p>
            <a:pPr marL="457200" marR="0" lvl="0" indent="-4572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r-FR" sz="2000" b="1" dirty="0" err="1" smtClean="0">
                <a:solidFill>
                  <a:sysClr val="windowText" lastClr="000000"/>
                </a:solidFill>
                <a:latin typeface="Corbel"/>
              </a:rPr>
              <a:t>Promote</a:t>
            </a:r>
            <a:r>
              <a:rPr lang="fr-FR" sz="2000" b="1" dirty="0" smtClean="0">
                <a:solidFill>
                  <a:sysClr val="windowText" lastClr="000000"/>
                </a:solidFill>
                <a:latin typeface="Corbel"/>
              </a:rPr>
              <a:t> the </a:t>
            </a:r>
            <a:r>
              <a:rPr lang="fr-FR" sz="2000" b="1" dirty="0" err="1" smtClean="0">
                <a:solidFill>
                  <a:sysClr val="windowText" lastClr="000000"/>
                </a:solidFill>
                <a:latin typeface="Corbel"/>
              </a:rPr>
              <a:t>integration</a:t>
            </a:r>
            <a:r>
              <a:rPr lang="fr-FR" sz="2000" b="1" dirty="0" smtClean="0">
                <a:solidFill>
                  <a:sysClr val="windowText" lastClr="000000"/>
                </a:solidFill>
                <a:latin typeface="Corbel"/>
              </a:rPr>
              <a:t> of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</a:rPr>
              <a:t> rare </a:t>
            </a:r>
            <a:r>
              <a:rPr kumimoji="0" lang="fr-FR" sz="2000" b="1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</a:rPr>
              <a:t>diseases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</a:rPr>
              <a:t> </a:t>
            </a:r>
            <a:r>
              <a:rPr kumimoji="0" lang="fr-FR" sz="200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</a:rPr>
              <a:t>into</a:t>
            </a:r>
            <a:r>
              <a:rPr kumimoji="0" lang="fr-FR" sz="200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</a:rPr>
              <a:t> the </a:t>
            </a:r>
            <a:r>
              <a:rPr kumimoji="0" lang="fr-FR" sz="200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</a:rPr>
              <a:t>Univer</a:t>
            </a:r>
            <a:r>
              <a:rPr lang="fr-FR" sz="2000" dirty="0" smtClean="0">
                <a:solidFill>
                  <a:sysClr val="windowText" lastClr="000000"/>
                </a:solidFill>
                <a:latin typeface="Corbel"/>
              </a:rPr>
              <a:t>sal </a:t>
            </a:r>
            <a:r>
              <a:rPr lang="fr-FR" sz="2000" dirty="0" err="1" smtClean="0">
                <a:solidFill>
                  <a:sysClr val="windowText" lastClr="000000"/>
                </a:solidFill>
                <a:latin typeface="Corbel"/>
              </a:rPr>
              <a:t>Health</a:t>
            </a:r>
            <a:r>
              <a:rPr lang="fr-FR" sz="2000" dirty="0" smtClean="0">
                <a:solidFill>
                  <a:sysClr val="windowText" lastClr="000000"/>
                </a:solidFill>
                <a:latin typeface="Corbel"/>
              </a:rPr>
              <a:t> </a:t>
            </a:r>
            <a:r>
              <a:rPr lang="fr-FR" sz="2000" dirty="0" err="1" smtClean="0">
                <a:solidFill>
                  <a:sysClr val="windowText" lastClr="000000"/>
                </a:solidFill>
                <a:latin typeface="Corbel"/>
              </a:rPr>
              <a:t>Coverage</a:t>
            </a:r>
            <a:r>
              <a:rPr lang="fr-FR" sz="2000" dirty="0" smtClean="0">
                <a:solidFill>
                  <a:sysClr val="windowText" lastClr="000000"/>
                </a:solidFill>
                <a:latin typeface="Corbel"/>
              </a:rPr>
              <a:t> UN </a:t>
            </a:r>
            <a:r>
              <a:rPr lang="fr-FR" sz="2000" dirty="0" err="1" smtClean="0">
                <a:solidFill>
                  <a:sysClr val="windowText" lastClr="000000"/>
                </a:solidFill>
                <a:latin typeface="Corbel"/>
              </a:rPr>
              <a:t>Political</a:t>
            </a:r>
            <a:r>
              <a:rPr lang="fr-FR" sz="2000" dirty="0" smtClean="0">
                <a:solidFill>
                  <a:sysClr val="windowText" lastClr="000000"/>
                </a:solidFill>
                <a:latin typeface="Corbel"/>
              </a:rPr>
              <a:t> </a:t>
            </a:r>
            <a:r>
              <a:rPr lang="fr-FR" sz="2000" dirty="0" err="1" smtClean="0">
                <a:solidFill>
                  <a:sysClr val="windowText" lastClr="000000"/>
                </a:solidFill>
                <a:latin typeface="Corbel"/>
              </a:rPr>
              <a:t>Declaration</a:t>
            </a:r>
            <a:endParaRPr kumimoji="0" lang="fr-FR" sz="200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rbel"/>
            </a:endParaRPr>
          </a:p>
          <a:p>
            <a:pPr marL="457200" marR="0" lvl="1" indent="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orbel"/>
              <a:sym typeface="Wingdings" panose="05000000000000000000" pitchFamily="2" charset="2"/>
            </a:endParaRPr>
          </a:p>
          <a:p>
            <a:pPr marL="457200" marR="0" lvl="0" indent="-4572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120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sym typeface="Wingdings" panose="05000000000000000000" pitchFamily="2" charset="2"/>
              </a:rPr>
              <a:t>Show the </a:t>
            </a:r>
            <a:r>
              <a:rPr lang="fr-FR" sz="2000" b="1" dirty="0" smtClean="0">
                <a:solidFill>
                  <a:sysClr val="windowText" lastClr="000000"/>
                </a:solidFill>
                <a:latin typeface="Corbel"/>
                <a:sym typeface="Wingdings" panose="05000000000000000000" pitchFamily="2" charset="2"/>
              </a:rPr>
              <a:t>challenges of rare </a:t>
            </a:r>
            <a:r>
              <a:rPr lang="fr-FR" sz="2000" b="1" dirty="0" err="1" smtClean="0">
                <a:solidFill>
                  <a:sysClr val="windowText" lastClr="000000"/>
                </a:solidFill>
                <a:latin typeface="Corbel"/>
                <a:sym typeface="Wingdings" panose="05000000000000000000" pitchFamily="2" charset="2"/>
              </a:rPr>
              <a:t>diseases</a:t>
            </a:r>
            <a:r>
              <a:rPr lang="fr-FR" sz="2000" b="1" dirty="0" smtClean="0">
                <a:solidFill>
                  <a:sysClr val="windowText" lastClr="000000"/>
                </a:solidFill>
                <a:latin typeface="Corbel"/>
                <a:sym typeface="Wingdings" panose="05000000000000000000" pitchFamily="2" charset="2"/>
              </a:rPr>
              <a:t> and the 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sym typeface="Wingdings" panose="05000000000000000000" pitchFamily="2" charset="2"/>
              </a:rPr>
              <a:t>value of 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sym typeface="Wingdings" panose="05000000000000000000" pitchFamily="2" charset="2"/>
              </a:rPr>
              <a:t>adressing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sym typeface="Wingdings" panose="05000000000000000000" pitchFamily="2" charset="2"/>
              </a:rPr>
              <a:t> 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sym typeface="Wingdings" panose="05000000000000000000" pitchFamily="2" charset="2"/>
              </a:rPr>
              <a:t>them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sym typeface="Wingdings" panose="05000000000000000000" pitchFamily="2" charset="2"/>
              </a:rPr>
              <a:t> </a:t>
            </a:r>
            <a:r>
              <a:rPr kumimoji="0" lang="fr-FR" sz="200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sym typeface="Wingdings" panose="05000000000000000000" pitchFamily="2" charset="2"/>
              </a:rPr>
              <a:t>with</a:t>
            </a:r>
            <a:r>
              <a:rPr kumimoji="0" lang="fr-FR" sz="200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sym typeface="Wingdings" panose="05000000000000000000" pitchFamily="2" charset="2"/>
              </a:rPr>
              <a:t> international an national </a:t>
            </a:r>
            <a:r>
              <a:rPr kumimoji="0" lang="fr-FR" sz="200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sym typeface="Wingdings" panose="05000000000000000000" pitchFamily="2" charset="2"/>
              </a:rPr>
              <a:t>strategies</a:t>
            </a:r>
            <a:r>
              <a:rPr lang="fr-FR" sz="2000" dirty="0" smtClean="0">
                <a:solidFill>
                  <a:sysClr val="windowText" lastClr="000000"/>
                </a:solidFill>
                <a:latin typeface="Corbel"/>
                <a:sym typeface="Wingdings" panose="05000000000000000000" pitchFamily="2" charset="2"/>
              </a:rPr>
              <a:t>, </a:t>
            </a:r>
            <a:r>
              <a:rPr lang="fr-FR" sz="2000" dirty="0" err="1" smtClean="0">
                <a:solidFill>
                  <a:sysClr val="windowText" lastClr="000000"/>
                </a:solidFill>
                <a:latin typeface="Corbel"/>
                <a:sym typeface="Wingdings" panose="05000000000000000000" pitchFamily="2" charset="2"/>
              </a:rPr>
              <a:t>calling</a:t>
            </a:r>
            <a:r>
              <a:rPr lang="fr-FR" sz="2000" dirty="0" smtClean="0">
                <a:solidFill>
                  <a:sysClr val="windowText" lastClr="000000"/>
                </a:solidFill>
                <a:latin typeface="Corbel"/>
                <a:sym typeface="Wingdings" panose="05000000000000000000" pitchFamily="2" charset="2"/>
              </a:rPr>
              <a:t> for</a:t>
            </a:r>
            <a:r>
              <a:rPr kumimoji="0" lang="fr-FR" sz="200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sym typeface="Wingdings" panose="05000000000000000000" pitchFamily="2" charset="2"/>
              </a:rPr>
              <a:t> a UN General </a:t>
            </a:r>
            <a:r>
              <a:rPr kumimoji="0" lang="fr-FR" sz="200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sym typeface="Wingdings" panose="05000000000000000000" pitchFamily="2" charset="2"/>
              </a:rPr>
              <a:t>Assembly</a:t>
            </a:r>
            <a:r>
              <a:rPr lang="fr-FR" sz="2000" dirty="0">
                <a:solidFill>
                  <a:sysClr val="windowText" lastClr="000000"/>
                </a:solidFill>
                <a:latin typeface="Corbel"/>
                <a:sym typeface="Wingdings" panose="05000000000000000000" pitchFamily="2" charset="2"/>
              </a:rPr>
              <a:t> </a:t>
            </a:r>
            <a:r>
              <a:rPr kumimoji="0" lang="fr-FR" sz="200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sym typeface="Wingdings" panose="05000000000000000000" pitchFamily="2" charset="2"/>
              </a:rPr>
              <a:t>Resolution</a:t>
            </a:r>
            <a:r>
              <a:rPr kumimoji="0" lang="fr-FR" sz="200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sym typeface="Wingdings" panose="05000000000000000000" pitchFamily="2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9259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Programme </a:t>
            </a:r>
            <a:r>
              <a:rPr lang="fr-FR" sz="3600" dirty="0" err="1" smtClean="0"/>
              <a:t>Highlights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052736"/>
            <a:ext cx="5976664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000" b="1" dirty="0" smtClean="0"/>
          </a:p>
          <a:p>
            <a:pPr marL="0" indent="0">
              <a:buNone/>
            </a:pPr>
            <a:r>
              <a:rPr lang="en-GB" sz="2000" b="1" dirty="0" smtClean="0"/>
              <a:t>Andrew </a:t>
            </a:r>
            <a:r>
              <a:rPr lang="en-GB" sz="2000" b="1" dirty="0"/>
              <a:t>Gilmour, </a:t>
            </a:r>
            <a:r>
              <a:rPr lang="en-GB" sz="2000" dirty="0"/>
              <a:t>Assistant Secretary-General for Human Rights &amp; Head of OHCHR Office in New </a:t>
            </a:r>
            <a:r>
              <a:rPr lang="en-GB" sz="2000" dirty="0" smtClean="0"/>
              <a:t>York</a:t>
            </a:r>
            <a:endParaRPr lang="en-GB" sz="2000" dirty="0"/>
          </a:p>
          <a:p>
            <a:pPr marL="0" indent="0">
              <a:buNone/>
            </a:pPr>
            <a:endParaRPr lang="en-GB" sz="2000" b="1" dirty="0" smtClean="0"/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endParaRPr lang="en-GB" sz="2000" b="1" dirty="0" smtClean="0"/>
          </a:p>
          <a:p>
            <a:pPr marL="0" indent="0">
              <a:buNone/>
            </a:pPr>
            <a:r>
              <a:rPr lang="en-GB" sz="2000" b="1" dirty="0" smtClean="0"/>
              <a:t>Daniela Bas, </a:t>
            </a:r>
            <a:r>
              <a:rPr lang="en-GB" sz="2000" dirty="0"/>
              <a:t>Director at the UN Department of Economic and Social Affairs, Division for Social Policy and Development </a:t>
            </a:r>
            <a:endParaRPr lang="fr-FR" sz="2000" dirty="0"/>
          </a:p>
          <a:p>
            <a:pPr marL="0" indent="0">
              <a:buNone/>
            </a:pPr>
            <a:endParaRPr lang="fr-FR" sz="2800" dirty="0"/>
          </a:p>
          <a:p>
            <a:pPr marL="0" indent="0">
              <a:buNone/>
            </a:pPr>
            <a:endParaRPr lang="en-GB" sz="2000" b="1" dirty="0" smtClean="0"/>
          </a:p>
          <a:p>
            <a:pPr marL="0" indent="0">
              <a:buNone/>
            </a:pPr>
            <a:r>
              <a:rPr lang="en-GB" sz="2000" b="1" dirty="0" smtClean="0"/>
              <a:t>Nata </a:t>
            </a:r>
            <a:r>
              <a:rPr lang="en-GB" sz="2000" b="1" dirty="0" err="1"/>
              <a:t>Menabde</a:t>
            </a:r>
            <a:r>
              <a:rPr lang="en-GB" sz="2000" b="1" dirty="0"/>
              <a:t>, </a:t>
            </a:r>
            <a:r>
              <a:rPr lang="en-GB" sz="2000" dirty="0"/>
              <a:t>Executive Director of WHO Office at the United Nations, New York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5122" name="Picture 2" descr="Image result for daniela b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54" y="2996952"/>
            <a:ext cx="1664578" cy="161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gbosi\Desktop\Giulia Bosi\UN Event\0.Next steps January\FINAL\List of speakers\bios and pics\1.TO DO\Andrew Gilmour\Gilmour_highres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88"/>
          <a:stretch/>
        </p:blipFill>
        <p:spPr bwMode="auto">
          <a:xfrm>
            <a:off x="310054" y="1124744"/>
            <a:ext cx="1664578" cy="1748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 3" descr="Dr Nata Menabde, Executive Director of the WHO Office at UN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93"/>
          <a:stretch/>
        </p:blipFill>
        <p:spPr bwMode="auto">
          <a:xfrm>
            <a:off x="271650" y="4736490"/>
            <a:ext cx="1708208" cy="1766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4632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Programme </a:t>
            </a:r>
            <a:r>
              <a:rPr lang="fr-FR" sz="3600" dirty="0" err="1"/>
              <a:t>Highlights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5776" y="1124744"/>
            <a:ext cx="5482952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000" b="1" dirty="0" smtClean="0"/>
          </a:p>
          <a:p>
            <a:pPr marL="0" indent="0">
              <a:buNone/>
            </a:pPr>
            <a:r>
              <a:rPr lang="en-GB" sz="2000" b="1" dirty="0" err="1" smtClean="0"/>
              <a:t>Ruediger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Krech</a:t>
            </a:r>
            <a:r>
              <a:rPr lang="en-GB" sz="2000" b="1" dirty="0" smtClean="0"/>
              <a:t>, </a:t>
            </a:r>
            <a:r>
              <a:rPr lang="en-US" sz="2000" dirty="0"/>
              <a:t>Director for Universal Health Coverage and Health Systems at the World Health </a:t>
            </a:r>
            <a:r>
              <a:rPr lang="en-US" sz="2000" dirty="0" smtClean="0"/>
              <a:t>Organization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1100" dirty="0" smtClean="0"/>
          </a:p>
          <a:p>
            <a:pPr marL="0" indent="0">
              <a:buNone/>
            </a:pPr>
            <a:r>
              <a:rPr lang="en-GB" sz="2000" b="1" dirty="0" smtClean="0"/>
              <a:t>Pilar </a:t>
            </a:r>
            <a:r>
              <a:rPr lang="en-GB" sz="2000" b="1" dirty="0" err="1"/>
              <a:t>Aparicio</a:t>
            </a:r>
            <a:r>
              <a:rPr lang="en-GB" sz="2000" b="1" dirty="0"/>
              <a:t>, </a:t>
            </a:r>
            <a:r>
              <a:rPr lang="en-US" sz="2000" dirty="0"/>
              <a:t>Director General of Public Health, Quality and Innovation at the Spanish Ministry of Health, Consumption and Social </a:t>
            </a:r>
            <a:r>
              <a:rPr lang="en-US" sz="2000" dirty="0" smtClean="0"/>
              <a:t>Welfare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1100" b="1" dirty="0"/>
          </a:p>
          <a:p>
            <a:pPr marL="0" indent="0">
              <a:buNone/>
            </a:pPr>
            <a:r>
              <a:rPr lang="en-US" sz="2000" b="1" dirty="0" smtClean="0"/>
              <a:t>Anders </a:t>
            </a:r>
            <a:r>
              <a:rPr lang="en-US" sz="2000" b="1" dirty="0" err="1" smtClean="0"/>
              <a:t>Nordström</a:t>
            </a:r>
            <a:r>
              <a:rPr lang="en-US" sz="2000" b="1" dirty="0" smtClean="0"/>
              <a:t>, </a:t>
            </a:r>
            <a:r>
              <a:rPr lang="en-GB" sz="2000" dirty="0" smtClean="0"/>
              <a:t>Swedish </a:t>
            </a:r>
            <a:r>
              <a:rPr lang="en-GB" sz="2000" dirty="0"/>
              <a:t>Ambassador for Global Health at the Ministry for Foreign Affairs 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4" name="Picture 3" descr="C:\Users\gbosi\Desktop\Giulia Bosi\UN Event\0.Next steps January\FINAL\List of speakers\bios and pics\Ruediger Krech\Rudiger Krech picture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1828800" cy="17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gbosi\AppData\Local\Microsoft\Windows\INetCache\Content.MSO\CF5AD194.t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07" y="3040604"/>
            <a:ext cx="1746689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9"/>
          <a:stretch/>
        </p:blipFill>
        <p:spPr bwMode="auto">
          <a:xfrm>
            <a:off x="580607" y="4941168"/>
            <a:ext cx="1787744" cy="16141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00990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Introduction to the </a:t>
            </a:r>
            <a:r>
              <a:rPr lang="fr-FR" sz="3600" dirty="0" err="1" smtClean="0"/>
              <a:t>Committee</a:t>
            </a:r>
            <a:endParaRPr lang="en-GB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75252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fr-FR" sz="5900" dirty="0" err="1" smtClean="0">
                <a:solidFill>
                  <a:srgbClr val="333333"/>
                </a:solidFill>
              </a:rPr>
              <a:t>CoNGO</a:t>
            </a:r>
            <a:r>
              <a:rPr lang="fr-FR" sz="5900" dirty="0" smtClean="0">
                <a:solidFill>
                  <a:srgbClr val="333333"/>
                </a:solidFill>
              </a:rPr>
              <a:t> as </a:t>
            </a:r>
            <a:r>
              <a:rPr lang="fr-FR" sz="5900" dirty="0" err="1" smtClean="0">
                <a:solidFill>
                  <a:srgbClr val="333333"/>
                </a:solidFill>
              </a:rPr>
              <a:t>our</a:t>
            </a:r>
            <a:r>
              <a:rPr lang="fr-FR" sz="5900" dirty="0" smtClean="0">
                <a:solidFill>
                  <a:srgbClr val="333333"/>
                </a:solidFill>
              </a:rPr>
              <a:t> home</a:t>
            </a:r>
            <a:endParaRPr lang="en-GB" sz="5900" dirty="0" smtClean="0">
              <a:solidFill>
                <a:srgbClr val="333333"/>
              </a:solidFill>
            </a:endParaRPr>
          </a:p>
          <a:p>
            <a:endParaRPr lang="fr-FR" dirty="0" smtClean="0">
              <a:solidFill>
                <a:srgbClr val="333333"/>
              </a:solidFill>
            </a:endParaRPr>
          </a:p>
          <a:p>
            <a:pPr marL="0" indent="0">
              <a:buNone/>
            </a:pPr>
            <a:endParaRPr lang="fr-FR" dirty="0" smtClean="0">
              <a:solidFill>
                <a:srgbClr val="333333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333333"/>
              </a:solidFill>
            </a:endParaRPr>
          </a:p>
          <a:p>
            <a:r>
              <a:rPr lang="en-GB" sz="4200" dirty="0" err="1" smtClean="0">
                <a:solidFill>
                  <a:srgbClr val="333333"/>
                </a:solidFill>
              </a:rPr>
              <a:t>CoNGO</a:t>
            </a:r>
            <a:r>
              <a:rPr lang="en-GB" sz="4200" dirty="0" smtClean="0">
                <a:solidFill>
                  <a:srgbClr val="333333"/>
                </a:solidFill>
              </a:rPr>
              <a:t> strives to be a </a:t>
            </a:r>
            <a:r>
              <a:rPr lang="en-GB" sz="4200" b="1" dirty="0" smtClean="0">
                <a:solidFill>
                  <a:srgbClr val="333333"/>
                </a:solidFill>
              </a:rPr>
              <a:t>platform </a:t>
            </a:r>
            <a:r>
              <a:rPr lang="en-GB" sz="4200" b="1" dirty="0">
                <a:solidFill>
                  <a:srgbClr val="333333"/>
                </a:solidFill>
              </a:rPr>
              <a:t>for </a:t>
            </a:r>
            <a:r>
              <a:rPr lang="en-GB" sz="4200" b="1" dirty="0" smtClean="0">
                <a:solidFill>
                  <a:srgbClr val="333333"/>
                </a:solidFill>
              </a:rPr>
              <a:t>a civil society </a:t>
            </a:r>
            <a:r>
              <a:rPr lang="en-GB" sz="4200" dirty="0" smtClean="0">
                <a:solidFill>
                  <a:srgbClr val="333333"/>
                </a:solidFill>
              </a:rPr>
              <a:t>represented by a </a:t>
            </a:r>
            <a:r>
              <a:rPr lang="en-GB" sz="4200" dirty="0">
                <a:solidFill>
                  <a:srgbClr val="333333"/>
                </a:solidFill>
              </a:rPr>
              <a:t>global community of informed, empowered and committed </a:t>
            </a:r>
            <a:r>
              <a:rPr lang="en-GB" sz="4200" b="1" dirty="0">
                <a:solidFill>
                  <a:srgbClr val="333333"/>
                </a:solidFill>
              </a:rPr>
              <a:t>NGOs that fully participate with the UN in decision-making and programs </a:t>
            </a:r>
            <a:r>
              <a:rPr lang="en-GB" sz="4200" dirty="0">
                <a:solidFill>
                  <a:srgbClr val="333333"/>
                </a:solidFill>
              </a:rPr>
              <a:t>leading to a </a:t>
            </a:r>
            <a:r>
              <a:rPr lang="en-GB" sz="4200" dirty="0" smtClean="0">
                <a:solidFill>
                  <a:srgbClr val="333333"/>
                </a:solidFill>
              </a:rPr>
              <a:t>world of economic and social justice</a:t>
            </a:r>
          </a:p>
          <a:p>
            <a:pPr marL="0" indent="0">
              <a:buNone/>
            </a:pPr>
            <a:endParaRPr lang="en-GB" sz="4200" dirty="0" smtClean="0">
              <a:solidFill>
                <a:srgbClr val="333333"/>
              </a:solidFill>
            </a:endParaRPr>
          </a:p>
          <a:p>
            <a:r>
              <a:rPr lang="en-GB" sz="4200" dirty="0" err="1" smtClean="0">
                <a:solidFill>
                  <a:srgbClr val="333333"/>
                </a:solidFill>
              </a:rPr>
              <a:t>CoNGO</a:t>
            </a:r>
            <a:r>
              <a:rPr lang="en-GB" sz="4200" dirty="0" smtClean="0">
                <a:solidFill>
                  <a:srgbClr val="333333"/>
                </a:solidFill>
              </a:rPr>
              <a:t> has </a:t>
            </a:r>
            <a:r>
              <a:rPr lang="en-GB" sz="4200" b="1" dirty="0" smtClean="0">
                <a:solidFill>
                  <a:srgbClr val="333333"/>
                </a:solidFill>
              </a:rPr>
              <a:t>NGO Substantive Committees: </a:t>
            </a:r>
            <a:r>
              <a:rPr lang="en-GB" sz="4200" dirty="0" smtClean="0">
                <a:solidFill>
                  <a:srgbClr val="333333"/>
                </a:solidFill>
              </a:rPr>
              <a:t>they bring </a:t>
            </a:r>
            <a:r>
              <a:rPr lang="en-GB" sz="4200" dirty="0">
                <a:solidFill>
                  <a:srgbClr val="333333"/>
                </a:solidFill>
              </a:rPr>
              <a:t>together NGOs, members of the </a:t>
            </a:r>
            <a:r>
              <a:rPr lang="en-GB" sz="4200" dirty="0" err="1">
                <a:solidFill>
                  <a:srgbClr val="333333"/>
                </a:solidFill>
              </a:rPr>
              <a:t>CoNGO</a:t>
            </a:r>
            <a:r>
              <a:rPr lang="en-GB" sz="4200" dirty="0">
                <a:solidFill>
                  <a:srgbClr val="333333"/>
                </a:solidFill>
              </a:rPr>
              <a:t> </a:t>
            </a:r>
            <a:r>
              <a:rPr lang="en-GB" sz="4200" dirty="0" smtClean="0">
                <a:solidFill>
                  <a:srgbClr val="333333"/>
                </a:solidFill>
              </a:rPr>
              <a:t>secretariat, UN representatives and national government </a:t>
            </a:r>
            <a:r>
              <a:rPr lang="en-GB" sz="4200" dirty="0">
                <a:solidFill>
                  <a:srgbClr val="333333"/>
                </a:solidFill>
              </a:rPr>
              <a:t>delegations to </a:t>
            </a:r>
            <a:r>
              <a:rPr lang="en-GB" sz="4200" b="1" dirty="0">
                <a:solidFill>
                  <a:srgbClr val="333333"/>
                </a:solidFill>
              </a:rPr>
              <a:t>discuss pertinent themes and issues before the UN and the international </a:t>
            </a:r>
            <a:r>
              <a:rPr lang="en-GB" sz="4200" b="1" dirty="0" smtClean="0">
                <a:solidFill>
                  <a:srgbClr val="333333"/>
                </a:solidFill>
              </a:rPr>
              <a:t>community</a:t>
            </a:r>
          </a:p>
          <a:p>
            <a:endParaRPr lang="en-GB" sz="4200" dirty="0" smtClean="0">
              <a:solidFill>
                <a:srgbClr val="333333"/>
              </a:solidFill>
            </a:endParaRPr>
          </a:p>
          <a:p>
            <a:r>
              <a:rPr lang="en-GB" sz="4200" dirty="0" err="1" smtClean="0">
                <a:solidFill>
                  <a:srgbClr val="333333"/>
                </a:solidFill>
              </a:rPr>
              <a:t>CoNGO’s</a:t>
            </a:r>
            <a:r>
              <a:rPr lang="en-GB" sz="4200" dirty="0" smtClean="0">
                <a:solidFill>
                  <a:srgbClr val="333333"/>
                </a:solidFill>
              </a:rPr>
              <a:t> </a:t>
            </a:r>
            <a:r>
              <a:rPr lang="en-GB" sz="4200" dirty="0">
                <a:solidFill>
                  <a:srgbClr val="333333"/>
                </a:solidFill>
              </a:rPr>
              <a:t>NGO Committees operate in Geneva, New York and </a:t>
            </a:r>
            <a:r>
              <a:rPr lang="en-GB" sz="4200" dirty="0" smtClean="0">
                <a:solidFill>
                  <a:srgbClr val="333333"/>
                </a:solidFill>
              </a:rPr>
              <a:t>Vienna</a:t>
            </a:r>
            <a:endParaRPr lang="en-GB" sz="4200" dirty="0" smtClean="0">
              <a:solidFill>
                <a:srgbClr val="0000FF"/>
              </a:solidFill>
            </a:endParaRPr>
          </a:p>
        </p:txBody>
      </p:sp>
      <p:pic>
        <p:nvPicPr>
          <p:cNvPr id="6" name="Picture 5" descr="http://ngocongo.org/j34/images/newsflash/header_newsflas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46"/>
          <a:stretch/>
        </p:blipFill>
        <p:spPr bwMode="auto">
          <a:xfrm>
            <a:off x="4060456" y="1052736"/>
            <a:ext cx="5000623" cy="8640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75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dirty="0"/>
              <a:t>Programme </a:t>
            </a:r>
            <a:r>
              <a:rPr lang="fr-FR" sz="3600" dirty="0" err="1"/>
              <a:t>Highlights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3768" y="1112183"/>
            <a:ext cx="6318448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000" b="1" dirty="0" smtClean="0"/>
          </a:p>
          <a:p>
            <a:pPr marL="0" indent="0">
              <a:buNone/>
            </a:pPr>
            <a:r>
              <a:rPr lang="en-GB" sz="2000" b="1" dirty="0" smtClean="0"/>
              <a:t>H.E</a:t>
            </a:r>
            <a:r>
              <a:rPr lang="en-GB" sz="2000" b="1" dirty="0"/>
              <a:t>. Toshiya </a:t>
            </a:r>
            <a:r>
              <a:rPr lang="en-GB" sz="2000" b="1" dirty="0" smtClean="0"/>
              <a:t>Hoshino, </a:t>
            </a:r>
            <a:r>
              <a:rPr lang="en-GB" sz="2000" dirty="0"/>
              <a:t>Ambassador and Deputy Permanent Representative of Japan to the United </a:t>
            </a:r>
            <a:r>
              <a:rPr lang="en-GB" sz="2000" dirty="0" smtClean="0"/>
              <a:t>Nations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b="1" dirty="0" smtClean="0"/>
          </a:p>
          <a:p>
            <a:pPr marL="0" indent="0">
              <a:buNone/>
            </a:pPr>
            <a:r>
              <a:rPr lang="en-GB" sz="2000" b="1" dirty="0" smtClean="0"/>
              <a:t>H.E</a:t>
            </a:r>
            <a:r>
              <a:rPr lang="en-GB" sz="2000" b="1" dirty="0"/>
              <a:t>. Sven </a:t>
            </a:r>
            <a:r>
              <a:rPr lang="en-GB" sz="2000" b="1" dirty="0" err="1" smtClean="0"/>
              <a:t>Jürgenson</a:t>
            </a:r>
            <a:r>
              <a:rPr lang="en-GB" sz="2000" b="1" dirty="0" smtClean="0"/>
              <a:t>, </a:t>
            </a:r>
            <a:r>
              <a:rPr lang="en-GB" sz="2000" dirty="0" smtClean="0"/>
              <a:t>Ambassador and Permanent </a:t>
            </a:r>
            <a:r>
              <a:rPr lang="en-GB" sz="2000" dirty="0"/>
              <a:t>Representative of Estonia to the United Nations. </a:t>
            </a:r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b="1" dirty="0" smtClean="0"/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r>
              <a:rPr lang="en-GB" sz="2000" b="1" dirty="0" smtClean="0"/>
              <a:t>H.E</a:t>
            </a:r>
            <a:r>
              <a:rPr lang="en-GB" sz="2000" b="1" dirty="0"/>
              <a:t>. </a:t>
            </a:r>
            <a:r>
              <a:rPr lang="en-GB" sz="2000" b="1" dirty="0" err="1"/>
              <a:t>Vitavas</a:t>
            </a:r>
            <a:r>
              <a:rPr lang="en-GB" sz="2000" b="1" dirty="0"/>
              <a:t> </a:t>
            </a:r>
            <a:r>
              <a:rPr lang="en-GB" sz="2000" b="1" dirty="0" err="1" smtClean="0"/>
              <a:t>Srivihok</a:t>
            </a:r>
            <a:r>
              <a:rPr lang="en-GB" sz="2000" b="1" dirty="0" smtClean="0"/>
              <a:t>, </a:t>
            </a:r>
            <a:r>
              <a:rPr lang="en-US" sz="2000" dirty="0" smtClean="0"/>
              <a:t>Ambassador and Permanent </a:t>
            </a:r>
            <a:r>
              <a:rPr lang="en-US" sz="2000" dirty="0"/>
              <a:t>Representative of Thailand to the United </a:t>
            </a:r>
            <a:r>
              <a:rPr lang="en-US" sz="2000" dirty="0" smtClean="0"/>
              <a:t>Nations</a:t>
            </a:r>
            <a:endParaRPr lang="en-GB" sz="2000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 descr="Image result for Toshiya Hoshino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"/>
          <a:stretch/>
        </p:blipFill>
        <p:spPr bwMode="auto">
          <a:xfrm>
            <a:off x="405369" y="1052736"/>
            <a:ext cx="1841612" cy="1691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age result for sven jurgenso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69" y="2852936"/>
            <a:ext cx="1828800" cy="1703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Image result for vitavas srivihok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0" b="10565"/>
          <a:stretch/>
        </p:blipFill>
        <p:spPr bwMode="auto">
          <a:xfrm>
            <a:off x="415202" y="4758431"/>
            <a:ext cx="1831779" cy="19109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90291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Programme </a:t>
            </a:r>
            <a:r>
              <a:rPr lang="fr-FR" sz="3600" dirty="0" err="1"/>
              <a:t>Highlights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5776" y="1124744"/>
            <a:ext cx="6059016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000" b="1" dirty="0" smtClean="0"/>
          </a:p>
          <a:p>
            <a:pPr marL="0" indent="0">
              <a:buNone/>
            </a:pPr>
            <a:r>
              <a:rPr lang="en-GB" sz="2000" b="1" dirty="0" err="1" smtClean="0"/>
              <a:t>Tareq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Albanai</a:t>
            </a:r>
            <a:r>
              <a:rPr lang="en-GB" sz="2000" b="1" dirty="0" smtClean="0"/>
              <a:t>, </a:t>
            </a:r>
            <a:r>
              <a:rPr lang="en-GB" sz="2000" dirty="0"/>
              <a:t>Political Coordinator at the Permanent Mission of Kuwait to the United Nations.</a:t>
            </a:r>
          </a:p>
          <a:p>
            <a:pPr marL="0" indent="0">
              <a:buNone/>
            </a:pPr>
            <a:endParaRPr lang="fr-FR" sz="2000" b="1" dirty="0" smtClean="0"/>
          </a:p>
          <a:p>
            <a:pPr marL="0" indent="0">
              <a:buNone/>
            </a:pPr>
            <a:endParaRPr lang="fr-FR" sz="2000" b="1" dirty="0" smtClean="0"/>
          </a:p>
          <a:p>
            <a:pPr marL="0" indent="0">
              <a:buNone/>
            </a:pPr>
            <a:endParaRPr lang="en-GB" sz="2000" b="1" dirty="0" smtClean="0"/>
          </a:p>
          <a:p>
            <a:pPr marL="0" indent="0">
              <a:buNone/>
            </a:pPr>
            <a:r>
              <a:rPr lang="en-GB" sz="2000" b="1" dirty="0" smtClean="0"/>
              <a:t>Satoshi </a:t>
            </a:r>
            <a:r>
              <a:rPr lang="en-GB" sz="2000" b="1" dirty="0" err="1" smtClean="0"/>
              <a:t>Ezoe</a:t>
            </a:r>
            <a:r>
              <a:rPr lang="en-GB" sz="2000" b="1" dirty="0" smtClean="0"/>
              <a:t>, </a:t>
            </a:r>
            <a:r>
              <a:rPr lang="en-GB" sz="2000" dirty="0"/>
              <a:t>Counsellor covering Health at the Permanent Mission of Japan to the United </a:t>
            </a:r>
            <a:r>
              <a:rPr lang="en-GB" sz="2000" dirty="0" smtClean="0"/>
              <a:t>Nations</a:t>
            </a:r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endParaRPr lang="en-GB" sz="900" dirty="0" smtClean="0"/>
          </a:p>
          <a:p>
            <a:pPr marL="0" indent="0">
              <a:buNone/>
            </a:pPr>
            <a:r>
              <a:rPr lang="en-GB" sz="2000" b="1" dirty="0"/>
              <a:t>Ricardo </a:t>
            </a:r>
            <a:r>
              <a:rPr lang="en-GB" sz="2000" b="1" dirty="0" smtClean="0"/>
              <a:t>Monteiro, </a:t>
            </a:r>
            <a:r>
              <a:rPr lang="en-US" sz="2000" dirty="0"/>
              <a:t>Minister-Counselor responsible for Human Rights and Humanitarian Affairs at the Permanent Mission of Brazil to the UN</a:t>
            </a:r>
            <a:endParaRPr lang="en-GB" sz="2000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4" name="Immagine 2" descr="http://wmh.m.u-tokyo.ac.jp/gmhw/wpsystem/wp-content/uploads/2017/04/pic_ezo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91" y="2863049"/>
            <a:ext cx="1651261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oto Ministro Ricardo Monteiro 31Jan1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14"/>
          <a:stretch/>
        </p:blipFill>
        <p:spPr bwMode="auto">
          <a:xfrm>
            <a:off x="683568" y="4789515"/>
            <a:ext cx="1656184" cy="18722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80729"/>
            <a:ext cx="1656184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7658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56" y="84746"/>
            <a:ext cx="8964488" cy="715962"/>
          </a:xfrm>
        </p:spPr>
        <p:txBody>
          <a:bodyPr>
            <a:noAutofit/>
          </a:bodyPr>
          <a:lstStyle/>
          <a:p>
            <a:r>
              <a:rPr lang="fr-FR" sz="3200" dirty="0" err="1" smtClean="0"/>
              <a:t>Follow</a:t>
            </a:r>
            <a:r>
              <a:rPr lang="fr-FR" sz="3200" dirty="0" smtClean="0"/>
              <a:t> the </a:t>
            </a:r>
            <a:r>
              <a:rPr lang="fr-FR" sz="3200" dirty="0" err="1" smtClean="0"/>
              <a:t>event</a:t>
            </a:r>
            <a:r>
              <a:rPr lang="fr-FR" sz="3200" dirty="0" smtClean="0"/>
              <a:t> online and engage on social media!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245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800" dirty="0" err="1" smtClean="0"/>
              <a:t>Webcast</a:t>
            </a:r>
            <a:r>
              <a:rPr lang="fr-FR" sz="2800" dirty="0" smtClean="0"/>
              <a:t> </a:t>
            </a:r>
            <a:r>
              <a:rPr lang="fr-FR" sz="2800" dirty="0" err="1"/>
              <a:t>a</a:t>
            </a:r>
            <a:r>
              <a:rPr lang="fr-FR" sz="2800" dirty="0" err="1" smtClean="0"/>
              <a:t>vailable</a:t>
            </a:r>
            <a:r>
              <a:rPr lang="fr-FR" sz="2800" dirty="0" smtClean="0"/>
              <a:t> </a:t>
            </a:r>
            <a:r>
              <a:rPr lang="fr-FR" sz="2800" dirty="0"/>
              <a:t>l</a:t>
            </a:r>
            <a:r>
              <a:rPr lang="fr-FR" sz="2800" dirty="0" smtClean="0"/>
              <a:t>ive via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endParaRPr lang="fr-FR" sz="1900" dirty="0" smtClean="0"/>
          </a:p>
          <a:p>
            <a:pPr marL="0" indent="0" algn="ctr">
              <a:buNone/>
            </a:pPr>
            <a:r>
              <a:rPr lang="fr-FR" sz="3000" dirty="0" smtClean="0"/>
              <a:t>Live-</a:t>
            </a:r>
            <a:r>
              <a:rPr lang="fr-FR" sz="3000" dirty="0" err="1" smtClean="0"/>
              <a:t>Tweeting</a:t>
            </a:r>
            <a:r>
              <a:rPr lang="fr-FR" sz="3000" dirty="0" smtClean="0"/>
              <a:t> via</a:t>
            </a:r>
          </a:p>
          <a:p>
            <a:pPr marL="0" indent="0" algn="ctr">
              <a:buNone/>
            </a:pPr>
            <a:endParaRPr lang="fr-FR" sz="1400" dirty="0" smtClean="0"/>
          </a:p>
          <a:p>
            <a:pPr marL="0" indent="0" algn="ctr">
              <a:buNone/>
            </a:pPr>
            <a:endParaRPr lang="fr-FR" sz="1400" dirty="0" smtClean="0">
              <a:hlinkClick r:id="rId2"/>
            </a:endParaRPr>
          </a:p>
          <a:p>
            <a:pPr marL="0" indent="0" algn="ctr">
              <a:buNone/>
            </a:pPr>
            <a:endParaRPr lang="fr-FR" sz="800" dirty="0">
              <a:hlinkClick r:id="rId2"/>
            </a:endParaRPr>
          </a:p>
          <a:p>
            <a:pPr marL="0" indent="0" algn="ctr">
              <a:buNone/>
            </a:pPr>
            <a:r>
              <a:rPr lang="en-GB" sz="2400" b="1" dirty="0" smtClean="0">
                <a:hlinkClick r:id="rId2"/>
              </a:rPr>
              <a:t>@</a:t>
            </a:r>
            <a:r>
              <a:rPr lang="en-GB" sz="2400" b="1" dirty="0" err="1" smtClean="0">
                <a:hlinkClick r:id="rId2"/>
              </a:rPr>
              <a:t>ngorarediseases</a:t>
            </a:r>
            <a:endParaRPr lang="en-GB" sz="2400" b="1" dirty="0"/>
          </a:p>
          <a:p>
            <a:pPr marL="0" indent="0" algn="ctr">
              <a:buNone/>
            </a:pPr>
            <a:endParaRPr lang="fr-FR" sz="1400" dirty="0" smtClean="0"/>
          </a:p>
        </p:txBody>
      </p:sp>
      <p:pic>
        <p:nvPicPr>
          <p:cNvPr id="614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885" y="1988840"/>
            <a:ext cx="3536230" cy="915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208" y="4149080"/>
            <a:ext cx="1218025" cy="1218025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84167" y="4342593"/>
            <a:ext cx="28433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#</a:t>
            </a:r>
            <a:r>
              <a:rPr lang="fr-FR" sz="2400" dirty="0" err="1" smtClean="0"/>
              <a:t>RareDiseaseDay</a:t>
            </a:r>
            <a:endParaRPr lang="fr-FR" sz="2400" dirty="0" smtClean="0"/>
          </a:p>
          <a:p>
            <a:r>
              <a:rPr lang="fr-FR" sz="2400" dirty="0" smtClean="0"/>
              <a:t>#</a:t>
            </a:r>
            <a:r>
              <a:rPr lang="fr-FR" sz="2400" dirty="0" err="1" smtClean="0"/>
              <a:t>LeaveNoOneBehind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49211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6172200"/>
            <a:ext cx="7010400" cy="685800"/>
          </a:xfrm>
          <a:prstGeom prst="rtTriangle">
            <a:avLst/>
          </a:prstGeom>
          <a:solidFill>
            <a:srgbClr val="7F4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00BA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prstClr val="white"/>
                </a:solidFill>
                <a:ea typeface="+mj-ea"/>
                <a:cs typeface="+mj-cs"/>
              </a:rPr>
              <a:t>Introduction to the </a:t>
            </a:r>
            <a:r>
              <a:rPr lang="fr-FR" sz="3600" dirty="0" err="1">
                <a:solidFill>
                  <a:prstClr val="white"/>
                </a:solidFill>
                <a:ea typeface="+mj-ea"/>
                <a:cs typeface="+mj-cs"/>
              </a:rPr>
              <a:t>Committee</a:t>
            </a:r>
            <a:endParaRPr lang="fr-FR" sz="140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820723"/>
            <a:ext cx="9144000" cy="152400"/>
          </a:xfrm>
          <a:prstGeom prst="rect">
            <a:avLst/>
          </a:prstGeom>
          <a:pattFill prst="dkDnDiag">
            <a:fgClr>
              <a:srgbClr val="00BAE6"/>
            </a:fgClr>
            <a:bgClr>
              <a:srgbClr val="D5F7F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1" name="Text Placeholder 3"/>
          <p:cNvSpPr txBox="1">
            <a:spLocks/>
          </p:cNvSpPr>
          <p:nvPr/>
        </p:nvSpPr>
        <p:spPr>
          <a:xfrm>
            <a:off x="539552" y="1074509"/>
            <a:ext cx="7848872" cy="440120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rgbClr val="727272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The </a:t>
            </a:r>
            <a:r>
              <a:rPr lang="en-US" sz="2000" b="1" dirty="0" smtClean="0">
                <a:solidFill>
                  <a:schemeClr val="tx1"/>
                </a:solidFill>
              </a:rPr>
              <a:t>NGO Committee for Rare Diseases </a:t>
            </a:r>
            <a:r>
              <a:rPr lang="en-US" sz="2000" dirty="0" smtClean="0">
                <a:solidFill>
                  <a:schemeClr val="tx1"/>
                </a:solidFill>
              </a:rPr>
              <a:t>is a </a:t>
            </a:r>
            <a:r>
              <a:rPr lang="en-US" sz="2000" b="1" dirty="0" smtClean="0">
                <a:solidFill>
                  <a:schemeClr val="tx1"/>
                </a:solidFill>
              </a:rPr>
              <a:t>Substantive Committee</a:t>
            </a:r>
            <a:r>
              <a:rPr lang="en-US" sz="2000" dirty="0" smtClean="0">
                <a:solidFill>
                  <a:schemeClr val="tx1"/>
                </a:solidFill>
              </a:rPr>
              <a:t>  based in New York, of the Conference of NGOs having a </a:t>
            </a:r>
            <a:r>
              <a:rPr lang="en-US" sz="2000" dirty="0">
                <a:solidFill>
                  <a:schemeClr val="tx1"/>
                </a:solidFill>
              </a:rPr>
              <a:t>C</a:t>
            </a:r>
            <a:r>
              <a:rPr lang="en-US" sz="2000" dirty="0" smtClean="0">
                <a:solidFill>
                  <a:schemeClr val="tx1"/>
                </a:solidFill>
              </a:rPr>
              <a:t>onsultative Relationship with the United Nations (</a:t>
            </a:r>
            <a:r>
              <a:rPr lang="en-US" sz="2000" dirty="0" err="1" smtClean="0">
                <a:solidFill>
                  <a:schemeClr val="tx1"/>
                </a:solidFill>
              </a:rPr>
              <a:t>CoNGO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</a:p>
          <a:p>
            <a:pPr>
              <a:buClr>
                <a:srgbClr val="727272"/>
              </a:buClr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 </a:t>
            </a:r>
          </a:p>
          <a:p>
            <a:pPr marL="342900" indent="-342900">
              <a:buClr>
                <a:srgbClr val="727272"/>
              </a:buClr>
              <a:buFont typeface="Wingdings" panose="05000000000000000000" pitchFamily="2" charset="2"/>
              <a:buChar char="§"/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Goal:</a:t>
            </a:r>
            <a:r>
              <a:rPr lang="en-US" sz="2000" dirty="0" smtClean="0">
                <a:solidFill>
                  <a:schemeClr val="tx1"/>
                </a:solidFill>
              </a:rPr>
              <a:t> platform to promote rare diseases as a priority in </a:t>
            </a:r>
            <a:r>
              <a:rPr lang="en-US" sz="2000" dirty="0">
                <a:solidFill>
                  <a:schemeClr val="tx1"/>
                </a:solidFill>
              </a:rPr>
              <a:t>t</a:t>
            </a:r>
            <a:r>
              <a:rPr lang="en-US" sz="2000" dirty="0" smtClean="0">
                <a:solidFill>
                  <a:schemeClr val="tx1"/>
                </a:solidFill>
              </a:rPr>
              <a:t>he UN 2030 Agenda: the Sustainable Development Goals (SDGs)</a:t>
            </a:r>
          </a:p>
          <a:p>
            <a:pPr>
              <a:buClr>
                <a:srgbClr val="727272"/>
              </a:buClr>
              <a:defRPr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342900" indent="-342900">
              <a:buClr>
                <a:srgbClr val="727272"/>
              </a:buClr>
              <a:buFont typeface="Wingdings" panose="05000000000000000000" pitchFamily="2" charset="2"/>
              <a:buChar char="§"/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Who is involved? </a:t>
            </a:r>
          </a:p>
          <a:p>
            <a:pPr marL="800100" lvl="1" indent="-342900">
              <a:buClr>
                <a:srgbClr val="727272"/>
              </a:buClr>
              <a:buFont typeface="Courier New" panose="02070309020205020404" pitchFamily="49" charset="0"/>
              <a:buChar char="o"/>
              <a:defRPr/>
            </a:pPr>
            <a:r>
              <a:rPr lang="en-US" sz="2000" dirty="0" smtClean="0"/>
              <a:t>Initiative by </a:t>
            </a:r>
            <a:r>
              <a:rPr lang="en-US" sz="2000" dirty="0" err="1" smtClean="0"/>
              <a:t>Ågrenska</a:t>
            </a:r>
            <a:r>
              <a:rPr lang="en-US" sz="2000" dirty="0" smtClean="0"/>
              <a:t> Foundation &amp; EURORDIS – Rare Diseases Europe, with Rare Diseases International joining later</a:t>
            </a:r>
          </a:p>
          <a:p>
            <a:pPr marL="800100" lvl="1" indent="-342900">
              <a:buClr>
                <a:srgbClr val="727272"/>
              </a:buClr>
              <a:buFont typeface="Courier New" panose="02070309020205020404" pitchFamily="49" charset="0"/>
              <a:buChar char="o"/>
              <a:defRPr/>
            </a:pPr>
            <a:r>
              <a:rPr lang="en-US" sz="2000" dirty="0" smtClean="0"/>
              <a:t>Supported by 34 NGOs from </a:t>
            </a:r>
            <a:r>
              <a:rPr lang="en-US" sz="2000" dirty="0" err="1" smtClean="0"/>
              <a:t>CoNGO</a:t>
            </a:r>
            <a:endParaRPr lang="en-US" sz="2000" dirty="0" smtClean="0"/>
          </a:p>
          <a:p>
            <a:pPr marL="800100" lvl="1" indent="-342900">
              <a:buClr>
                <a:srgbClr val="727272"/>
              </a:buClr>
              <a:buFont typeface="Courier New" panose="02070309020205020404" pitchFamily="49" charset="0"/>
              <a:buChar char="o"/>
              <a:defRPr/>
            </a:pPr>
            <a:r>
              <a:rPr lang="en-US" sz="2000" dirty="0" smtClean="0"/>
              <a:t>Forum for interested parties (NGOs, ECOSOC members, UN bodies, individual experts) </a:t>
            </a:r>
          </a:p>
          <a:p>
            <a:pPr>
              <a:buClr>
                <a:srgbClr val="7F4A94"/>
              </a:buClr>
              <a:defRPr/>
            </a:pPr>
            <a:endParaRPr lang="en-US" sz="2000" dirty="0">
              <a:solidFill>
                <a:prstClr val="black"/>
              </a:solidFill>
              <a:latin typeface="FoundrySans-Norm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37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6172200"/>
            <a:ext cx="7010400" cy="685800"/>
          </a:xfrm>
          <a:prstGeom prst="rtTriangle">
            <a:avLst/>
          </a:prstGeom>
          <a:solidFill>
            <a:srgbClr val="7F4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00BA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838200"/>
            <a:ext cx="9144000" cy="152400"/>
          </a:xfrm>
          <a:prstGeom prst="rect">
            <a:avLst/>
          </a:prstGeom>
          <a:pattFill prst="dkDnDiag">
            <a:fgClr>
              <a:srgbClr val="00BAE6"/>
            </a:fgClr>
            <a:bgClr>
              <a:srgbClr val="D5F7F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6" name="Picture 2" descr="C:\Jenny\UN Committee for RD\Logo NGO Committee for Rare Diseases (RGB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34" y="2555988"/>
            <a:ext cx="2483283" cy="199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141506448"/>
              </p:ext>
            </p:extLst>
          </p:nvPr>
        </p:nvGraphicFramePr>
        <p:xfrm>
          <a:off x="3143252" y="1567869"/>
          <a:ext cx="5735960" cy="3879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362204" y="2473441"/>
            <a:ext cx="994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Mission</a:t>
            </a:r>
            <a:endParaRPr lang="en-GB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449567" y="4148455"/>
            <a:ext cx="8194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Vision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97191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6172200"/>
            <a:ext cx="7010400" cy="685800"/>
          </a:xfrm>
          <a:prstGeom prst="rtTriangle">
            <a:avLst/>
          </a:prstGeom>
          <a:solidFill>
            <a:srgbClr val="7F4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00BA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838200"/>
            <a:ext cx="9144000" cy="152400"/>
          </a:xfrm>
          <a:prstGeom prst="rect">
            <a:avLst/>
          </a:prstGeom>
          <a:pattFill prst="dkDnDiag">
            <a:fgClr>
              <a:srgbClr val="00BAE6"/>
            </a:fgClr>
            <a:bgClr>
              <a:srgbClr val="D5F7F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1494843" y="-52414"/>
            <a:ext cx="6048672" cy="960612"/>
          </a:xfrm>
        </p:spPr>
        <p:txBody>
          <a:bodyPr>
            <a:normAutofit/>
          </a:bodyPr>
          <a:lstStyle/>
          <a:p>
            <a:r>
              <a:rPr lang="fr-FR" sz="3600" dirty="0" err="1" smtClean="0">
                <a:solidFill>
                  <a:schemeClr val="bg1"/>
                </a:solidFill>
              </a:rPr>
              <a:t>Inception</a:t>
            </a:r>
            <a:r>
              <a:rPr lang="fr-FR" sz="3600" dirty="0" smtClean="0">
                <a:solidFill>
                  <a:schemeClr val="bg1"/>
                </a:solidFill>
              </a:rPr>
              <a:t> </a:t>
            </a:r>
            <a:r>
              <a:rPr lang="fr-FR" sz="3600" dirty="0" err="1" smtClean="0">
                <a:solidFill>
                  <a:schemeClr val="bg1"/>
                </a:solidFill>
              </a:rPr>
              <a:t>Executive</a:t>
            </a:r>
            <a:r>
              <a:rPr lang="fr-FR" sz="3600" dirty="0" smtClean="0">
                <a:solidFill>
                  <a:schemeClr val="bg1"/>
                </a:solidFill>
              </a:rPr>
              <a:t> </a:t>
            </a:r>
            <a:r>
              <a:rPr lang="fr-FR" sz="3600" dirty="0" err="1" smtClean="0">
                <a:solidFill>
                  <a:schemeClr val="bg1"/>
                </a:solidFill>
              </a:rPr>
              <a:t>Board</a:t>
            </a:r>
            <a:endParaRPr lang="en-GB" sz="3600" dirty="0">
              <a:solidFill>
                <a:schemeClr val="bg1"/>
              </a:solidFill>
            </a:endParaRPr>
          </a:p>
        </p:txBody>
      </p:sp>
      <p:pic>
        <p:nvPicPr>
          <p:cNvPr id="9" name="Picture 6" descr="Ãgrens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1151"/>
            <a:ext cx="14467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Eurordis, Rare Diseases Europ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182" y="1852584"/>
            <a:ext cx="1723276" cy="78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International Alliance of PatientsÂ´Organizatio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776395"/>
            <a:ext cx="1731838" cy="109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International Alliance of wom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80735"/>
            <a:ext cx="2782126" cy="51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nternational Federation for Spina Bifida and Hydrocephalu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182" y="3307901"/>
            <a:ext cx="2038620" cy="620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World Federation of Hemophili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641898"/>
            <a:ext cx="1942532" cy="75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https://www.rarediseasesinternational.org/wp-content/themes/eurordis/img/header_title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509" y="4758452"/>
            <a:ext cx="2197809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91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err="1" smtClean="0"/>
              <a:t>Representatives</a:t>
            </a:r>
            <a:r>
              <a:rPr lang="fr-FR" sz="3600" dirty="0" smtClean="0"/>
              <a:t>: </a:t>
            </a:r>
            <a:r>
              <a:rPr lang="fr-FR" sz="3600" dirty="0" err="1" smtClean="0"/>
              <a:t>Inception</a:t>
            </a:r>
            <a:r>
              <a:rPr lang="fr-FR" sz="3600" dirty="0" smtClean="0"/>
              <a:t> </a:t>
            </a:r>
            <a:r>
              <a:rPr lang="fr-FR" sz="3600" dirty="0" err="1" smtClean="0"/>
              <a:t>Exec</a:t>
            </a:r>
            <a:r>
              <a:rPr lang="fr-FR" sz="3600" dirty="0" smtClean="0"/>
              <a:t> </a:t>
            </a:r>
            <a:r>
              <a:rPr lang="fr-FR" sz="3600" dirty="0" err="1" smtClean="0"/>
              <a:t>Board</a:t>
            </a:r>
            <a:endParaRPr lang="en-GB" sz="3600" dirty="0"/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539552" y="1052736"/>
            <a:ext cx="7886700" cy="378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000" dirty="0" smtClean="0">
              <a:solidFill>
                <a:prstClr val="black"/>
              </a:solidFill>
              <a:latin typeface="Calibri"/>
            </a:endParaRPr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765189" y="3151092"/>
            <a:ext cx="24482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Lieven</a:t>
            </a:r>
            <a:r>
              <a:rPr lang="en-GB" sz="1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Bauwens</a:t>
            </a:r>
            <a:endParaRPr lang="en-GB" sz="12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951" y="4423705"/>
            <a:ext cx="1193547" cy="1205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173562" y="5689647"/>
            <a:ext cx="10899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Alain Weill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177" y="4106598"/>
            <a:ext cx="1937213" cy="203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Content Placeholder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094" y="1794106"/>
            <a:ext cx="1262891" cy="1262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726114" y="3151092"/>
            <a:ext cx="15081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Anders </a:t>
            </a:r>
            <a:r>
              <a:rPr lang="fr-FR" sz="1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Olauson</a:t>
            </a:r>
            <a:endParaRPr lang="fr-FR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794107"/>
            <a:ext cx="1377383" cy="1377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721422" y="3151092"/>
            <a:ext cx="14402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Yann Le Cam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916" y="4354446"/>
            <a:ext cx="1129391" cy="1274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653285" y="5689647"/>
            <a:ext cx="22322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Soon-Young </a:t>
            </a:r>
            <a:r>
              <a:rPr lang="en-GB" sz="1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Yoon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72" y="1641421"/>
            <a:ext cx="1124784" cy="1482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680842" y="3151092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Kawaldip</a:t>
            </a:r>
            <a:r>
              <a:rPr lang="fr-FR" sz="1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Sehmi</a:t>
            </a:r>
            <a:endParaRPr lang="fr-FR" sz="12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307" y="1692317"/>
            <a:ext cx="1020109" cy="138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International Federation for Spina Bifida and Hydrocephalu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60" y="3531193"/>
            <a:ext cx="1712534" cy="52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Eurordis, Rare Diseases Europ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591" y="3524790"/>
            <a:ext cx="1174818" cy="53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Ãgrensk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139" y="3471830"/>
            <a:ext cx="989417" cy="64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International Alliance of PatientsÂ´Organizations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409" y="3385646"/>
            <a:ext cx="1283022" cy="81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World Federation of Hemophilia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213" y="5970237"/>
            <a:ext cx="1259157" cy="49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International Alliance of wome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539" y="6055132"/>
            <a:ext cx="1754661" cy="32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https://www.rarediseasesinternational.org/wp-content/themes/eurordis/img/header_title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397" y="6004312"/>
            <a:ext cx="1615088" cy="42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3563888" y="5661248"/>
            <a:ext cx="19549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Durhane</a:t>
            </a:r>
            <a:r>
              <a:rPr lang="en-GB" sz="1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Wong-</a:t>
            </a:r>
            <a:r>
              <a:rPr lang="en-GB" sz="1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Rieger</a:t>
            </a:r>
            <a:endParaRPr lang="en-GB" sz="12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57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C:\Users\jlroux\Desktop\Documents\UN CfRD\Show for the Day\_fond ppt 4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304800" cy="274320"/>
          </a:xfrm>
          <a:prstGeom prst="rect">
            <a:avLst/>
          </a:prstGeom>
          <a:solidFill>
            <a:srgbClr val="00AB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441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6172200"/>
            <a:ext cx="7010400" cy="685800"/>
          </a:xfrm>
          <a:prstGeom prst="rtTriangle">
            <a:avLst/>
          </a:prstGeom>
          <a:solidFill>
            <a:srgbClr val="7F4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00BA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838200"/>
            <a:ext cx="9144000" cy="152400"/>
          </a:xfrm>
          <a:prstGeom prst="rect">
            <a:avLst/>
          </a:prstGeom>
          <a:pattFill prst="dkDnDiag">
            <a:fgClr>
              <a:srgbClr val="00BAE6"/>
            </a:fgClr>
            <a:bgClr>
              <a:srgbClr val="D5F7F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14295" y="33280"/>
            <a:ext cx="8794209" cy="960612"/>
          </a:xfrm>
        </p:spPr>
        <p:txBody>
          <a:bodyPr>
            <a:noAutofit/>
          </a:bodyPr>
          <a:lstStyle/>
          <a:p>
            <a:r>
              <a:rPr lang="en-GB" sz="3400" dirty="0" smtClean="0">
                <a:solidFill>
                  <a:schemeClr val="bg1"/>
                </a:solidFill>
              </a:rPr>
              <a:t>1</a:t>
            </a:r>
            <a:r>
              <a:rPr lang="en-GB" sz="3400" baseline="30000" dirty="0" smtClean="0">
                <a:solidFill>
                  <a:schemeClr val="bg1"/>
                </a:solidFill>
              </a:rPr>
              <a:t>st</a:t>
            </a:r>
            <a:r>
              <a:rPr lang="en-GB" sz="3400" dirty="0" smtClean="0">
                <a:solidFill>
                  <a:schemeClr val="bg1"/>
                </a:solidFill>
              </a:rPr>
              <a:t> High Level Event: Launch of NGO Committee </a:t>
            </a:r>
            <a:endParaRPr lang="en-GB" sz="34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40" y="1070092"/>
            <a:ext cx="8455120" cy="54450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520" y="990600"/>
            <a:ext cx="2324739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UN HQ, NY</a:t>
            </a:r>
            <a:endParaRPr lang="en-GB" sz="2000" dirty="0" smtClean="0"/>
          </a:p>
          <a:p>
            <a:r>
              <a:rPr lang="en-GB" sz="2000" dirty="0" smtClean="0"/>
              <a:t>November </a:t>
            </a:r>
            <a:r>
              <a:rPr lang="en-GB" sz="2000" dirty="0"/>
              <a:t>11, 2016 </a:t>
            </a:r>
            <a:r>
              <a:rPr lang="en-GB" sz="2400" dirty="0"/>
              <a:t/>
            </a:r>
            <a:br>
              <a:rPr lang="en-GB" sz="2400" dirty="0"/>
            </a:br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496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6172200"/>
            <a:ext cx="7010400" cy="685800"/>
          </a:xfrm>
          <a:prstGeom prst="rtTriangle">
            <a:avLst/>
          </a:prstGeom>
          <a:solidFill>
            <a:srgbClr val="7F4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00BA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838200"/>
            <a:ext cx="9144000" cy="152400"/>
          </a:xfrm>
          <a:prstGeom prst="rect">
            <a:avLst/>
          </a:prstGeom>
          <a:pattFill prst="dkDnDiag">
            <a:fgClr>
              <a:srgbClr val="00BAE6"/>
            </a:fgClr>
            <a:bgClr>
              <a:srgbClr val="D5F7F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8164394" cy="38525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2"/>
          <p:cNvSpPr txBox="1">
            <a:spLocks/>
          </p:cNvSpPr>
          <p:nvPr/>
        </p:nvSpPr>
        <p:spPr>
          <a:xfrm>
            <a:off x="386303" y="26473"/>
            <a:ext cx="8794209" cy="960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400" dirty="0">
                <a:solidFill>
                  <a:schemeClr val="bg1"/>
                </a:solidFill>
              </a:rPr>
              <a:t>1</a:t>
            </a:r>
            <a:r>
              <a:rPr lang="en-GB" sz="3400" baseline="30000" dirty="0">
                <a:solidFill>
                  <a:schemeClr val="bg1"/>
                </a:solidFill>
              </a:rPr>
              <a:t>st</a:t>
            </a:r>
            <a:r>
              <a:rPr lang="en-GB" sz="3400" dirty="0">
                <a:solidFill>
                  <a:schemeClr val="bg1"/>
                </a:solidFill>
              </a:rPr>
              <a:t> High Level Event</a:t>
            </a:r>
            <a:r>
              <a:rPr lang="en-GB" sz="3400" dirty="0" smtClean="0">
                <a:solidFill>
                  <a:schemeClr val="bg1"/>
                </a:solidFill>
              </a:rPr>
              <a:t>: Launch </a:t>
            </a:r>
            <a:r>
              <a:rPr lang="en-GB" sz="3400" dirty="0">
                <a:solidFill>
                  <a:schemeClr val="bg1"/>
                </a:solidFill>
              </a:rPr>
              <a:t>of NGO Committee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8777" y="987085"/>
            <a:ext cx="851418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A full one-day programme dedicated to rare diseases with high level officials of ECOSOC, DESA, UNDP, UNICEF, WHO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187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783</Words>
  <Application>Microsoft Office PowerPoint</Application>
  <PresentationFormat>On-screen Show (4:3)</PresentationFormat>
  <Paragraphs>147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</vt:lpstr>
      <vt:lpstr>Calibri</vt:lpstr>
      <vt:lpstr>Century</vt:lpstr>
      <vt:lpstr>Corbel</vt:lpstr>
      <vt:lpstr>Courier New</vt:lpstr>
      <vt:lpstr>FoundrySans-Normal</vt:lpstr>
      <vt:lpstr>Franklin Gothic Medium</vt:lpstr>
      <vt:lpstr>Garamond</vt:lpstr>
      <vt:lpstr>Times New Roman</vt:lpstr>
      <vt:lpstr>Wingdings</vt:lpstr>
      <vt:lpstr>Office Theme</vt:lpstr>
      <vt:lpstr>Overview of High-Level Events of the  NGO Committee for Rare Diseases  at the United Nations</vt:lpstr>
      <vt:lpstr>Introduction to the Committee</vt:lpstr>
      <vt:lpstr>PowerPoint Presentation</vt:lpstr>
      <vt:lpstr>PowerPoint Presentation</vt:lpstr>
      <vt:lpstr>Inception Executive Board</vt:lpstr>
      <vt:lpstr>Representatives: Inception Exec Board</vt:lpstr>
      <vt:lpstr>PowerPoint Presentation</vt:lpstr>
      <vt:lpstr>1st High Level Event: Launch of NGO Committee </vt:lpstr>
      <vt:lpstr>PowerPoint Presentation</vt:lpstr>
      <vt:lpstr>A Milestone in the Journey to put Rare Diseases in the Global Agenda</vt:lpstr>
      <vt:lpstr>2nd High Level Event</vt:lpstr>
      <vt:lpstr>PowerPoint Presentation</vt:lpstr>
      <vt:lpstr>Organisation </vt:lpstr>
      <vt:lpstr>Co-hosting countries</vt:lpstr>
      <vt:lpstr>Royal Patronage</vt:lpstr>
      <vt:lpstr>Who will be in the room?</vt:lpstr>
      <vt:lpstr>Specific Objectives</vt:lpstr>
      <vt:lpstr>Programme Highlights</vt:lpstr>
      <vt:lpstr>Programme Highlights</vt:lpstr>
      <vt:lpstr>Programme Highlights</vt:lpstr>
      <vt:lpstr>Programme Highlights</vt:lpstr>
      <vt:lpstr>Follow the event online and engage on social media!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chervas</dc:creator>
  <cp:lastModifiedBy>Paloma Tejada</cp:lastModifiedBy>
  <cp:revision>58</cp:revision>
  <dcterms:created xsi:type="dcterms:W3CDTF">2018-10-17T12:21:48Z</dcterms:created>
  <dcterms:modified xsi:type="dcterms:W3CDTF">2019-02-20T17:01:16Z</dcterms:modified>
</cp:coreProperties>
</file>